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81" r:id="rId5"/>
    <p:sldId id="273" r:id="rId6"/>
    <p:sldId id="260" r:id="rId7"/>
    <p:sldId id="274" r:id="rId8"/>
    <p:sldId id="275" r:id="rId9"/>
    <p:sldId id="276" r:id="rId10"/>
    <p:sldId id="277" r:id="rId11"/>
    <p:sldId id="278" r:id="rId12"/>
    <p:sldId id="279" r:id="rId13"/>
    <p:sldId id="282" r:id="rId14"/>
    <p:sldId id="283" r:id="rId15"/>
    <p:sldId id="284" r:id="rId16"/>
    <p:sldId id="285" r:id="rId17"/>
    <p:sldId id="286" r:id="rId18"/>
    <p:sldId id="287" r:id="rId19"/>
    <p:sldId id="272" r:id="rId20"/>
  </p:sldIdLst>
  <p:sldSz cx="18288000" cy="10287000"/>
  <p:notesSz cx="6858000" cy="9144000"/>
  <p:embeddedFontLst>
    <p:embeddedFont>
      <p:font typeface="League Spartan" panose="020B0604020202020204" charset="0"/>
      <p:regular r:id="rId22"/>
    </p:embeddedFont>
    <p:embeddedFont>
      <p:font typeface="Poppins" panose="00000500000000000000" pitchFamily="2" charset="0"/>
      <p:regular r:id="rId23"/>
      <p:bold r:id="rId24"/>
      <p:italic r:id="rId25"/>
      <p:boldItalic r:id="rId26"/>
    </p:embeddedFont>
    <p:embeddedFont>
      <p:font typeface="Poppins Bold" panose="000008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196" autoAdjust="0"/>
  </p:normalViewPr>
  <p:slideViewPr>
    <p:cSldViewPr>
      <p:cViewPr varScale="1">
        <p:scale>
          <a:sx n="57" d="100"/>
          <a:sy n="57" d="100"/>
        </p:scale>
        <p:origin x="56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91BAD-AA20-4122-AAF3-2EB7514CAF85}"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06595-7043-4EFA-911A-FAEFF31FCAC7}" type="slidenum">
              <a:rPr lang="en-IN" smtClean="0"/>
              <a:t>‹#›</a:t>
            </a:fld>
            <a:endParaRPr lang="en-IN"/>
          </a:p>
        </p:txBody>
      </p:sp>
    </p:spTree>
    <p:extLst>
      <p:ext uri="{BB962C8B-B14F-4D97-AF65-F5344CB8AC3E}">
        <p14:creationId xmlns:p14="http://schemas.microsoft.com/office/powerpoint/2010/main" val="367076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A06595-7043-4EFA-911A-FAEFF31FCAC7}" type="slidenum">
              <a:rPr lang="en-IN" smtClean="0"/>
              <a:t>19</a:t>
            </a:fld>
            <a:endParaRPr lang="en-IN"/>
          </a:p>
        </p:txBody>
      </p:sp>
    </p:spTree>
    <p:extLst>
      <p:ext uri="{BB962C8B-B14F-4D97-AF65-F5344CB8AC3E}">
        <p14:creationId xmlns:p14="http://schemas.microsoft.com/office/powerpoint/2010/main" val="700152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1000"/>
            </a:blip>
            <a:stretch>
              <a:fillRect l="-20312" r="-20312"/>
            </a:stretch>
          </a:blipFill>
        </p:spPr>
        <p:txBody>
          <a:bodyPr/>
          <a:lstStyle/>
          <a:p>
            <a:endParaRPr lang="en-IN" dirty="0"/>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IN"/>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281" y="3627803"/>
            <a:ext cx="10559381" cy="666849"/>
          </a:xfrm>
          <a:prstGeom prst="rect">
            <a:avLst/>
          </a:prstGeom>
        </p:spPr>
        <p:txBody>
          <a:bodyPr lIns="0" tIns="0" rIns="0" bIns="0" rtlCol="0" anchor="t">
            <a:spAutoFit/>
          </a:bodyPr>
          <a:lstStyle/>
          <a:p>
            <a:pPr>
              <a:lnSpc>
                <a:spcPts val="5245"/>
              </a:lnSpc>
              <a:spcBef>
                <a:spcPct val="0"/>
              </a:spcBef>
            </a:pPr>
            <a:r>
              <a:rPr lang="en-US" sz="4000" b="1" dirty="0">
                <a:solidFill>
                  <a:srgbClr val="593C8F"/>
                </a:solidFill>
                <a:latin typeface="League Spartan" panose="020B0604020202020204" charset="0"/>
                <a:cs typeface="Times New Roman" panose="02020603050405020304" pitchFamily="18" charset="0"/>
              </a:rPr>
              <a:t>BANK TELEMARKETING CAMPAIGN</a:t>
            </a:r>
            <a:endParaRPr lang="en-US" sz="4000" dirty="0">
              <a:solidFill>
                <a:srgbClr val="593C8F"/>
              </a:solidFill>
              <a:latin typeface="League Spartan"/>
            </a:endParaRPr>
          </a:p>
        </p:txBody>
      </p:sp>
      <p:sp>
        <p:nvSpPr>
          <p:cNvPr id="7" name="TextBox 7"/>
          <p:cNvSpPr txBox="1"/>
          <p:nvPr/>
        </p:nvSpPr>
        <p:spPr>
          <a:xfrm>
            <a:off x="3648322" y="4154340"/>
            <a:ext cx="10991397" cy="1088760"/>
          </a:xfrm>
          <a:prstGeom prst="rect">
            <a:avLst/>
          </a:prstGeom>
        </p:spPr>
        <p:txBody>
          <a:bodyPr lIns="0" tIns="0" rIns="0" bIns="0" rtlCol="0" anchor="t">
            <a:spAutoFit/>
          </a:bodyPr>
          <a:lstStyle/>
          <a:p>
            <a:pPr>
              <a:lnSpc>
                <a:spcPts val="9844"/>
              </a:lnSpc>
              <a:spcBef>
                <a:spcPct val="0"/>
              </a:spcBef>
            </a:pPr>
            <a:r>
              <a:rPr lang="en-US" sz="3800" b="1" dirty="0">
                <a:solidFill>
                  <a:srgbClr val="593C8F"/>
                </a:solidFill>
                <a:latin typeface="League Spartan" panose="020B0604020202020204" charset="0"/>
                <a:cs typeface="Times New Roman" panose="02020603050405020304" pitchFamily="18" charset="0"/>
              </a:rPr>
              <a:t>PRESENTATION</a:t>
            </a: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10"/>
          <p:cNvSpPr txBox="1"/>
          <p:nvPr/>
        </p:nvSpPr>
        <p:spPr>
          <a:xfrm>
            <a:off x="3648322" y="5953268"/>
            <a:ext cx="6583633" cy="450497"/>
          </a:xfrm>
          <a:prstGeom prst="rect">
            <a:avLst/>
          </a:prstGeom>
        </p:spPr>
        <p:txBody>
          <a:bodyPr lIns="0" tIns="0" rIns="0" bIns="0" rtlCol="0" anchor="t">
            <a:spAutoFit/>
          </a:bodyPr>
          <a:lstStyle/>
          <a:p>
            <a:pPr>
              <a:lnSpc>
                <a:spcPts val="3519"/>
              </a:lnSpc>
              <a:spcBef>
                <a:spcPct val="0"/>
              </a:spcBef>
            </a:pPr>
            <a:r>
              <a:rPr lang="en-US" sz="2513" dirty="0">
                <a:solidFill>
                  <a:srgbClr val="593C8F"/>
                </a:solidFill>
                <a:latin typeface="Poppins Bold"/>
              </a:rPr>
              <a:t>By Avinash Pawar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2400" y="4762"/>
            <a:ext cx="9906000" cy="9219127"/>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350" u="sng" dirty="0">
                <a:solidFill>
                  <a:srgbClr val="FFFFFF"/>
                </a:solidFill>
                <a:latin typeface="Times New Roman" panose="02020603050405020304" pitchFamily="18" charset="0"/>
                <a:cs typeface="Times New Roman" panose="02020603050405020304" pitchFamily="18" charset="0"/>
              </a:rPr>
              <a:t>4. b.) </a:t>
            </a:r>
            <a:r>
              <a:rPr lang="en-US" sz="2400" b="1" u="sng" dirty="0">
                <a:solidFill>
                  <a:srgbClr val="FFFFFF"/>
                </a:solidFill>
                <a:latin typeface="Times New Roman" panose="02020603050405020304" pitchFamily="18" charset="0"/>
                <a:cs typeface="Times New Roman" panose="02020603050405020304" pitchFamily="18" charset="0"/>
              </a:rPr>
              <a:t>Analyze how features like age, job type, education, marital status, etc.,</a:t>
            </a: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associate with the success of the term deposit campaign, using visualizations like bar charts, stacked bar charts, and heatmaps.</a:t>
            </a:r>
            <a:r>
              <a:rPr lang="en-US" sz="2350" dirty="0">
                <a:solidFill>
                  <a:srgbClr val="FFFFFF"/>
                </a:solidFill>
                <a:latin typeface="Times New Roman" panose="02020603050405020304" pitchFamily="18" charset="0"/>
                <a:cs typeface="Times New Roman" panose="02020603050405020304" pitchFamily="18" charset="0"/>
              </a:rPr>
              <a:t>	</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Job Type Vs Response Success Ratio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Management and technicians demonstrate relatively higher success rates, with approximately 13.75% and 11.06% positive responses, respectively. Conversely, blue-collar workers exhibit a lower success rate, with only around 7.27% responding positively to the campaign. </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Age Vs Response Success Ratio </a:t>
            </a:r>
            <a:r>
              <a:rPr lang="en-US" sz="2200" dirty="0">
                <a:solidFill>
                  <a:srgbClr val="FFFFFF"/>
                </a:solidFill>
                <a:latin typeface="Times New Roman" panose="02020603050405020304" pitchFamily="18" charset="0"/>
                <a:cs typeface="Times New Roman" panose="02020603050405020304" pitchFamily="18" charset="0"/>
              </a:rPr>
              <a:t>-  Notably, while individuals aged 30-40 demonstrate a relatively higher success rate of approximately 10.58%, older age groups, such as those aged 70-80, exhibit a more moderate success rate of approximately 42.5%.</a:t>
            </a:r>
          </a:p>
          <a:p>
            <a:pPr>
              <a:lnSpc>
                <a:spcPts val="2448"/>
              </a:lnSpc>
              <a:spcBef>
                <a:spcPct val="0"/>
              </a:spcBef>
            </a:pPr>
            <a:endParaRPr lang="en-US" sz="220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Job Type Vs Response Success Ratio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Utilizing insights from the analysis, targeted marketing initiatives can be deployed to capitalize on professions exhibiting higher response rates.</a:t>
            </a:r>
          </a:p>
          <a:p>
            <a:pPr marL="342900" indent="-342900">
              <a:lnSpc>
                <a:spcPts val="2448"/>
              </a:lnSpc>
              <a:spcBef>
                <a:spcPct val="0"/>
              </a:spcBef>
              <a:buFont typeface="Arial" panose="020B0604020202020204" pitchFamily="34" charset="0"/>
              <a:buChar char="•"/>
            </a:pPr>
            <a:endParaRPr lang="en-US" sz="2200" b="1"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Age Vs Response Success Ratio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Utilizing insights from the analysis, targeted marketing initiatives can be deployed to capitalize on age demographics exhibiting higher response rates, such as individuals aged 30-40. Additionally, special attention may be warranted for older age groups, where response rates are more moderate. </a:t>
            </a:r>
          </a:p>
          <a:p>
            <a:pPr marL="342900" indent="-342900">
              <a:lnSpc>
                <a:spcPts val="2448"/>
              </a:lnSpc>
              <a:spcBef>
                <a:spcPct val="0"/>
              </a:spcBef>
              <a:buFont typeface="Arial" panose="020B0604020202020204" pitchFamily="34" charset="0"/>
              <a:buChar char="•"/>
            </a:pPr>
            <a:endParaRPr lang="en-US" sz="2200" b="1" dirty="0">
              <a:solidFill>
                <a:srgbClr val="FFFFFF"/>
              </a:solidFill>
              <a:latin typeface="Times New Roman" panose="02020603050405020304" pitchFamily="18" charset="0"/>
              <a:cs typeface="Times New Roman" panose="02020603050405020304" pitchFamily="18" charset="0"/>
            </a:endParaRPr>
          </a:p>
          <a:p>
            <a:pPr>
              <a:lnSpc>
                <a:spcPts val="2448"/>
              </a:lnSpc>
              <a:spcBef>
                <a:spcPct val="0"/>
              </a:spcBef>
            </a:pPr>
            <a:endParaRPr lang="en-US" sz="1748" dirty="0">
              <a:solidFill>
                <a:srgbClr val="FFFFFF"/>
              </a:solidFill>
              <a:latin typeface="Poppins"/>
            </a:endParaRPr>
          </a:p>
        </p:txBody>
      </p:sp>
      <p:pic>
        <p:nvPicPr>
          <p:cNvPr id="6" name="Picture 5">
            <a:extLst>
              <a:ext uri="{FF2B5EF4-FFF2-40B4-BE49-F238E27FC236}">
                <a16:creationId xmlns:a16="http://schemas.microsoft.com/office/drawing/2014/main" id="{1B5C81DB-B306-1D18-BEF1-0571AC3F1373}"/>
              </a:ext>
            </a:extLst>
          </p:cNvPr>
          <p:cNvPicPr>
            <a:picLocks noChangeAspect="1"/>
          </p:cNvPicPr>
          <p:nvPr/>
        </p:nvPicPr>
        <p:blipFill>
          <a:blip r:embed="rId2"/>
          <a:stretch>
            <a:fillRect/>
          </a:stretch>
        </p:blipFill>
        <p:spPr>
          <a:xfrm>
            <a:off x="10182225" y="0"/>
            <a:ext cx="7953375" cy="5372100"/>
          </a:xfrm>
          <a:prstGeom prst="rect">
            <a:avLst/>
          </a:prstGeom>
        </p:spPr>
      </p:pic>
      <p:pic>
        <p:nvPicPr>
          <p:cNvPr id="8" name="Picture 7">
            <a:extLst>
              <a:ext uri="{FF2B5EF4-FFF2-40B4-BE49-F238E27FC236}">
                <a16:creationId xmlns:a16="http://schemas.microsoft.com/office/drawing/2014/main" id="{0663FFCC-2ACA-D916-39CD-0E16E5DE2181}"/>
              </a:ext>
            </a:extLst>
          </p:cNvPr>
          <p:cNvPicPr>
            <a:picLocks noChangeAspect="1"/>
          </p:cNvPicPr>
          <p:nvPr/>
        </p:nvPicPr>
        <p:blipFill>
          <a:blip r:embed="rId3"/>
          <a:stretch>
            <a:fillRect/>
          </a:stretch>
        </p:blipFill>
        <p:spPr>
          <a:xfrm>
            <a:off x="10172700" y="5524500"/>
            <a:ext cx="8115300" cy="4762500"/>
          </a:xfrm>
          <a:prstGeom prst="rect">
            <a:avLst/>
          </a:prstGeom>
        </p:spPr>
      </p:pic>
    </p:spTree>
    <p:extLst>
      <p:ext uri="{BB962C8B-B14F-4D97-AF65-F5344CB8AC3E}">
        <p14:creationId xmlns:p14="http://schemas.microsoft.com/office/powerpoint/2010/main" val="187101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0"/>
            <a:ext cx="10058400" cy="9541073"/>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5.a)</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Investigate the distribution of categorical variables such as job type,</a:t>
            </a: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education, and marital status.</a:t>
            </a:r>
          </a:p>
          <a:p>
            <a:pPr>
              <a:lnSpc>
                <a:spcPts val="2448"/>
              </a:lnSpc>
              <a:spcBef>
                <a:spcPct val="0"/>
              </a:spcBef>
            </a:pPr>
            <a:r>
              <a:rPr lang="en-US" sz="2350" dirty="0">
                <a:solidFill>
                  <a:srgbClr val="FFFFFF"/>
                </a:solidFill>
                <a:latin typeface="Times New Roman" panose="02020603050405020304" pitchFamily="18" charset="0"/>
                <a:cs typeface="Times New Roman" panose="02020603050405020304" pitchFamily="18" charset="0"/>
              </a:rPr>
              <a:t>	</a:t>
            </a: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350" u="sng" dirty="0">
                <a:solidFill>
                  <a:srgbClr val="FFFFFF"/>
                </a:solidFill>
                <a:latin typeface="Times New Roman" panose="02020603050405020304" pitchFamily="18" charset="0"/>
                <a:cs typeface="Times New Roman" panose="02020603050405020304" pitchFamily="18" charset="0"/>
              </a:rPr>
              <a:t>Distribution of Job</a:t>
            </a:r>
            <a:r>
              <a:rPr lang="en-US" sz="235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Notably, 'blue-collar' and 'management' roles emerge as the most prevalent, with approximately 9,732 and 9,458 occurrences, respectively. Conversely, 'student' and 'unknown' professions exhibit lower frequencies, with approximately 938 and 288 occurrences, respectively. </a:t>
            </a:r>
          </a:p>
          <a:p>
            <a:pPr marL="342900" indent="-342900">
              <a:lnSpc>
                <a:spcPts val="2448"/>
              </a:lnSpc>
              <a:spcBef>
                <a:spcPct val="0"/>
              </a:spcBef>
              <a:buFont typeface="Arial" panose="020B0604020202020204" pitchFamily="34" charset="0"/>
              <a:buChar char="•"/>
            </a:pPr>
            <a:endParaRPr lang="en-US" sz="220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Distribution of Education</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Notably, 'secondary' education emerges as the most prevalent category, followed by 'tertiary', 'primary', and 'unknown.</a:t>
            </a:r>
          </a:p>
          <a:p>
            <a:pPr marL="342900" indent="-342900">
              <a:lnSpc>
                <a:spcPts val="2448"/>
              </a:lnSpc>
              <a:spcBef>
                <a:spcPct val="0"/>
              </a:spcBef>
              <a:buFont typeface="Arial" panose="020B0604020202020204" pitchFamily="34" charset="0"/>
              <a:buChar char="•"/>
            </a:pPr>
            <a:endParaRPr lang="en-US" sz="220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Distribution of Marital</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'Married' individuals emerge as the most prevalent group, with approximately 27,214 occurrences, followed by 'single' individuals with around 12,790 occurrences, and 'divorced' individuals with approximately 5,207 occurrences. </a:t>
            </a:r>
            <a:endParaRPr lang="en-US" sz="220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350" u="sng" dirty="0">
                <a:solidFill>
                  <a:srgbClr val="FFFFFF"/>
                </a:solidFill>
                <a:latin typeface="Times New Roman" panose="02020603050405020304" pitchFamily="18" charset="0"/>
                <a:cs typeface="Times New Roman" panose="02020603050405020304" pitchFamily="18" charset="0"/>
              </a:rPr>
              <a:t>Distribution of Job </a:t>
            </a:r>
            <a:r>
              <a:rPr lang="en-US" sz="235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For instance, campaigns may be tailored to resonate with the 'blue-collar' and 'management' segments, leveraging their higher representation for increased engagement and conversion rates.</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Distribution of Education</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By addressing the preferences and needs of each segment, marketers can optimize campaign effectiveness and achieve broader reach and engagement.</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Distribution of Marital</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By addressing the preferences, campaigns can be customized to appeal to married couples, singles, and divorced individuals, ensuring inclusivity and maximizing outreach. </a:t>
            </a:r>
          </a:p>
        </p:txBody>
      </p:sp>
      <p:pic>
        <p:nvPicPr>
          <p:cNvPr id="10" name="Picture 9">
            <a:extLst>
              <a:ext uri="{FF2B5EF4-FFF2-40B4-BE49-F238E27FC236}">
                <a16:creationId xmlns:a16="http://schemas.microsoft.com/office/drawing/2014/main" id="{5EFE282D-2B80-45EB-D92E-93F849F8B3BA}"/>
              </a:ext>
            </a:extLst>
          </p:cNvPr>
          <p:cNvPicPr>
            <a:picLocks noChangeAspect="1"/>
          </p:cNvPicPr>
          <p:nvPr/>
        </p:nvPicPr>
        <p:blipFill>
          <a:blip r:embed="rId2"/>
          <a:stretch>
            <a:fillRect/>
          </a:stretch>
        </p:blipFill>
        <p:spPr>
          <a:xfrm>
            <a:off x="10210800" y="69486"/>
            <a:ext cx="4191000" cy="5074014"/>
          </a:xfrm>
          <a:prstGeom prst="rect">
            <a:avLst/>
          </a:prstGeom>
        </p:spPr>
      </p:pic>
      <p:pic>
        <p:nvPicPr>
          <p:cNvPr id="12" name="Picture 11">
            <a:extLst>
              <a:ext uri="{FF2B5EF4-FFF2-40B4-BE49-F238E27FC236}">
                <a16:creationId xmlns:a16="http://schemas.microsoft.com/office/drawing/2014/main" id="{88DDA08D-2A76-3117-017E-AAB314E03912}"/>
              </a:ext>
            </a:extLst>
          </p:cNvPr>
          <p:cNvPicPr>
            <a:picLocks noChangeAspect="1"/>
          </p:cNvPicPr>
          <p:nvPr/>
        </p:nvPicPr>
        <p:blipFill>
          <a:blip r:embed="rId3"/>
          <a:stretch>
            <a:fillRect/>
          </a:stretch>
        </p:blipFill>
        <p:spPr>
          <a:xfrm>
            <a:off x="14554199" y="69486"/>
            <a:ext cx="3581401" cy="5074014"/>
          </a:xfrm>
          <a:prstGeom prst="rect">
            <a:avLst/>
          </a:prstGeom>
        </p:spPr>
      </p:pic>
      <p:pic>
        <p:nvPicPr>
          <p:cNvPr id="15" name="Picture 14">
            <a:extLst>
              <a:ext uri="{FF2B5EF4-FFF2-40B4-BE49-F238E27FC236}">
                <a16:creationId xmlns:a16="http://schemas.microsoft.com/office/drawing/2014/main" id="{701837C8-834C-F4DB-20E8-FF8A405426CE}"/>
              </a:ext>
            </a:extLst>
          </p:cNvPr>
          <p:cNvPicPr>
            <a:picLocks noChangeAspect="1"/>
          </p:cNvPicPr>
          <p:nvPr/>
        </p:nvPicPr>
        <p:blipFill>
          <a:blip r:embed="rId4"/>
          <a:stretch>
            <a:fillRect/>
          </a:stretch>
        </p:blipFill>
        <p:spPr>
          <a:xfrm>
            <a:off x="11887200" y="5372100"/>
            <a:ext cx="4883538" cy="4419600"/>
          </a:xfrm>
          <a:prstGeom prst="rect">
            <a:avLst/>
          </a:prstGeom>
        </p:spPr>
      </p:pic>
    </p:spTree>
    <p:extLst>
      <p:ext uri="{BB962C8B-B14F-4D97-AF65-F5344CB8AC3E}">
        <p14:creationId xmlns:p14="http://schemas.microsoft.com/office/powerpoint/2010/main" val="54557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1" cy="14859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2400" y="495300"/>
            <a:ext cx="9753600" cy="601383"/>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endParaRPr lang="en-US" sz="1748" dirty="0">
              <a:solidFill>
                <a:srgbClr val="FFFFFF"/>
              </a:solidFill>
              <a:latin typeface="Poppins"/>
            </a:endParaRPr>
          </a:p>
        </p:txBody>
      </p:sp>
      <p:sp>
        <p:nvSpPr>
          <p:cNvPr id="6" name="TextBox 5">
            <a:extLst>
              <a:ext uri="{FF2B5EF4-FFF2-40B4-BE49-F238E27FC236}">
                <a16:creationId xmlns:a16="http://schemas.microsoft.com/office/drawing/2014/main" id="{ACB748F1-1FC8-5BF5-AF3D-79C47678D192}"/>
              </a:ext>
            </a:extLst>
          </p:cNvPr>
          <p:cNvSpPr txBox="1"/>
          <p:nvPr/>
        </p:nvSpPr>
        <p:spPr>
          <a:xfrm>
            <a:off x="152400" y="540960"/>
            <a:ext cx="17983200" cy="400110"/>
          </a:xfrm>
          <a:prstGeom prst="rect">
            <a:avLst/>
          </a:prstGeom>
          <a:noFill/>
        </p:spPr>
        <p:txBody>
          <a:bodyPr wrap="square">
            <a:spAutoFit/>
          </a:bodyPr>
          <a:lstStyle/>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5.b)</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Assess the impact of these categorical variables on the campaign’s success through visualizations like bar charts.</a:t>
            </a:r>
          </a:p>
        </p:txBody>
      </p:sp>
      <p:pic>
        <p:nvPicPr>
          <p:cNvPr id="9" name="Picture 8">
            <a:extLst>
              <a:ext uri="{FF2B5EF4-FFF2-40B4-BE49-F238E27FC236}">
                <a16:creationId xmlns:a16="http://schemas.microsoft.com/office/drawing/2014/main" id="{7F3082A5-A60B-351D-387B-29258910F7E4}"/>
              </a:ext>
            </a:extLst>
          </p:cNvPr>
          <p:cNvPicPr>
            <a:picLocks noChangeAspect="1"/>
          </p:cNvPicPr>
          <p:nvPr/>
        </p:nvPicPr>
        <p:blipFill>
          <a:blip r:embed="rId2"/>
          <a:stretch>
            <a:fillRect/>
          </a:stretch>
        </p:blipFill>
        <p:spPr>
          <a:xfrm>
            <a:off x="23812" y="1483444"/>
            <a:ext cx="6062663" cy="4322942"/>
          </a:xfrm>
          <a:prstGeom prst="rect">
            <a:avLst/>
          </a:prstGeom>
        </p:spPr>
      </p:pic>
      <p:pic>
        <p:nvPicPr>
          <p:cNvPr id="12" name="Picture 11">
            <a:extLst>
              <a:ext uri="{FF2B5EF4-FFF2-40B4-BE49-F238E27FC236}">
                <a16:creationId xmlns:a16="http://schemas.microsoft.com/office/drawing/2014/main" id="{E9B009B5-1DF1-A4BE-7470-A8810758765A}"/>
              </a:ext>
            </a:extLst>
          </p:cNvPr>
          <p:cNvPicPr>
            <a:picLocks noChangeAspect="1"/>
          </p:cNvPicPr>
          <p:nvPr/>
        </p:nvPicPr>
        <p:blipFill>
          <a:blip r:embed="rId3"/>
          <a:stretch>
            <a:fillRect/>
          </a:stretch>
        </p:blipFill>
        <p:spPr>
          <a:xfrm>
            <a:off x="6141422" y="1482031"/>
            <a:ext cx="6060105" cy="4324356"/>
          </a:xfrm>
          <a:prstGeom prst="rect">
            <a:avLst/>
          </a:prstGeom>
        </p:spPr>
      </p:pic>
      <p:pic>
        <p:nvPicPr>
          <p:cNvPr id="15" name="Picture 14">
            <a:extLst>
              <a:ext uri="{FF2B5EF4-FFF2-40B4-BE49-F238E27FC236}">
                <a16:creationId xmlns:a16="http://schemas.microsoft.com/office/drawing/2014/main" id="{314F1C47-EFEF-53D8-9137-12B8BFB41551}"/>
              </a:ext>
            </a:extLst>
          </p:cNvPr>
          <p:cNvPicPr>
            <a:picLocks noChangeAspect="1"/>
          </p:cNvPicPr>
          <p:nvPr/>
        </p:nvPicPr>
        <p:blipFill>
          <a:blip r:embed="rId4"/>
          <a:stretch>
            <a:fillRect/>
          </a:stretch>
        </p:blipFill>
        <p:spPr>
          <a:xfrm>
            <a:off x="12344401" y="1531560"/>
            <a:ext cx="5943600" cy="4069140"/>
          </a:xfrm>
          <a:prstGeom prst="rect">
            <a:avLst/>
          </a:prstGeom>
        </p:spPr>
      </p:pic>
      <p:pic>
        <p:nvPicPr>
          <p:cNvPr id="17" name="Picture 16">
            <a:extLst>
              <a:ext uri="{FF2B5EF4-FFF2-40B4-BE49-F238E27FC236}">
                <a16:creationId xmlns:a16="http://schemas.microsoft.com/office/drawing/2014/main" id="{88C33647-26FE-DA10-D486-761F6BF4D227}"/>
              </a:ext>
            </a:extLst>
          </p:cNvPr>
          <p:cNvPicPr>
            <a:picLocks noChangeAspect="1"/>
          </p:cNvPicPr>
          <p:nvPr/>
        </p:nvPicPr>
        <p:blipFill>
          <a:blip r:embed="rId5"/>
          <a:stretch>
            <a:fillRect/>
          </a:stretch>
        </p:blipFill>
        <p:spPr>
          <a:xfrm>
            <a:off x="23812" y="5806386"/>
            <a:ext cx="6117610" cy="4480614"/>
          </a:xfrm>
          <a:prstGeom prst="rect">
            <a:avLst/>
          </a:prstGeom>
        </p:spPr>
      </p:pic>
      <p:pic>
        <p:nvPicPr>
          <p:cNvPr id="19" name="Picture 18">
            <a:extLst>
              <a:ext uri="{FF2B5EF4-FFF2-40B4-BE49-F238E27FC236}">
                <a16:creationId xmlns:a16="http://schemas.microsoft.com/office/drawing/2014/main" id="{424FCD4D-6069-747F-CA47-F2E19A934DA6}"/>
              </a:ext>
            </a:extLst>
          </p:cNvPr>
          <p:cNvPicPr>
            <a:picLocks noChangeAspect="1"/>
          </p:cNvPicPr>
          <p:nvPr/>
        </p:nvPicPr>
        <p:blipFill>
          <a:blip r:embed="rId6"/>
          <a:stretch>
            <a:fillRect/>
          </a:stretch>
        </p:blipFill>
        <p:spPr>
          <a:xfrm>
            <a:off x="6248400" y="5806386"/>
            <a:ext cx="6034445" cy="4480614"/>
          </a:xfrm>
          <a:prstGeom prst="rect">
            <a:avLst/>
          </a:prstGeom>
        </p:spPr>
      </p:pic>
      <p:pic>
        <p:nvPicPr>
          <p:cNvPr id="21" name="Picture 20">
            <a:extLst>
              <a:ext uri="{FF2B5EF4-FFF2-40B4-BE49-F238E27FC236}">
                <a16:creationId xmlns:a16="http://schemas.microsoft.com/office/drawing/2014/main" id="{C6314FA8-A175-36E9-D27A-B945FA4CEBB9}"/>
              </a:ext>
            </a:extLst>
          </p:cNvPr>
          <p:cNvPicPr>
            <a:picLocks noChangeAspect="1"/>
          </p:cNvPicPr>
          <p:nvPr/>
        </p:nvPicPr>
        <p:blipFill>
          <a:blip r:embed="rId7"/>
          <a:stretch>
            <a:fillRect/>
          </a:stretch>
        </p:blipFill>
        <p:spPr>
          <a:xfrm>
            <a:off x="12315826" y="5811148"/>
            <a:ext cx="5972174" cy="4475851"/>
          </a:xfrm>
          <a:prstGeom prst="rect">
            <a:avLst/>
          </a:prstGeom>
        </p:spPr>
      </p:pic>
    </p:spTree>
    <p:extLst>
      <p:ext uri="{BB962C8B-B14F-4D97-AF65-F5344CB8AC3E}">
        <p14:creationId xmlns:p14="http://schemas.microsoft.com/office/powerpoint/2010/main" val="653892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5621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0"/>
            <a:ext cx="13563600" cy="1231106"/>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6.a)</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Investigate temporal patterns in the success of the campaign over time.</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   b)</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Analyze if specific months or days exhibit superior campaign performance.</a:t>
            </a:r>
          </a:p>
        </p:txBody>
      </p:sp>
      <p:pic>
        <p:nvPicPr>
          <p:cNvPr id="6" name="Picture 5">
            <a:extLst>
              <a:ext uri="{FF2B5EF4-FFF2-40B4-BE49-F238E27FC236}">
                <a16:creationId xmlns:a16="http://schemas.microsoft.com/office/drawing/2014/main" id="{96510CC5-EC6B-F399-1C56-94158DF7B488}"/>
              </a:ext>
            </a:extLst>
          </p:cNvPr>
          <p:cNvPicPr>
            <a:picLocks noChangeAspect="1"/>
          </p:cNvPicPr>
          <p:nvPr/>
        </p:nvPicPr>
        <p:blipFill>
          <a:blip r:embed="rId2"/>
          <a:stretch>
            <a:fillRect/>
          </a:stretch>
        </p:blipFill>
        <p:spPr>
          <a:xfrm>
            <a:off x="13446" y="1589559"/>
            <a:ext cx="9054353" cy="4976291"/>
          </a:xfrm>
          <a:prstGeom prst="rect">
            <a:avLst/>
          </a:prstGeom>
        </p:spPr>
      </p:pic>
      <p:pic>
        <p:nvPicPr>
          <p:cNvPr id="8" name="Picture 7">
            <a:extLst>
              <a:ext uri="{FF2B5EF4-FFF2-40B4-BE49-F238E27FC236}">
                <a16:creationId xmlns:a16="http://schemas.microsoft.com/office/drawing/2014/main" id="{9C5CF689-D4F8-594E-43F7-8D629EDA328D}"/>
              </a:ext>
            </a:extLst>
          </p:cNvPr>
          <p:cNvPicPr>
            <a:picLocks noChangeAspect="1"/>
          </p:cNvPicPr>
          <p:nvPr/>
        </p:nvPicPr>
        <p:blipFill>
          <a:blip r:embed="rId3"/>
          <a:stretch>
            <a:fillRect/>
          </a:stretch>
        </p:blipFill>
        <p:spPr>
          <a:xfrm>
            <a:off x="9525003" y="1589559"/>
            <a:ext cx="8749550" cy="4976291"/>
          </a:xfrm>
          <a:prstGeom prst="rect">
            <a:avLst/>
          </a:prstGeom>
        </p:spPr>
      </p:pic>
      <p:pic>
        <p:nvPicPr>
          <p:cNvPr id="11" name="Picture 10">
            <a:extLst>
              <a:ext uri="{FF2B5EF4-FFF2-40B4-BE49-F238E27FC236}">
                <a16:creationId xmlns:a16="http://schemas.microsoft.com/office/drawing/2014/main" id="{D1532DA0-2676-437E-FD23-90C8239D1687}"/>
              </a:ext>
            </a:extLst>
          </p:cNvPr>
          <p:cNvPicPr>
            <a:picLocks noChangeAspect="1"/>
          </p:cNvPicPr>
          <p:nvPr/>
        </p:nvPicPr>
        <p:blipFill>
          <a:blip r:embed="rId4"/>
          <a:stretch>
            <a:fillRect/>
          </a:stretch>
        </p:blipFill>
        <p:spPr>
          <a:xfrm>
            <a:off x="13448" y="6565850"/>
            <a:ext cx="9086850" cy="3721150"/>
          </a:xfrm>
          <a:prstGeom prst="rect">
            <a:avLst/>
          </a:prstGeom>
        </p:spPr>
      </p:pic>
      <p:pic>
        <p:nvPicPr>
          <p:cNvPr id="16" name="Picture 15">
            <a:extLst>
              <a:ext uri="{FF2B5EF4-FFF2-40B4-BE49-F238E27FC236}">
                <a16:creationId xmlns:a16="http://schemas.microsoft.com/office/drawing/2014/main" id="{0C701783-A9B5-6F98-D82A-842BD4A56C8F}"/>
              </a:ext>
            </a:extLst>
          </p:cNvPr>
          <p:cNvPicPr>
            <a:picLocks noChangeAspect="1"/>
          </p:cNvPicPr>
          <p:nvPr/>
        </p:nvPicPr>
        <p:blipFill>
          <a:blip r:embed="rId5"/>
          <a:stretch>
            <a:fillRect/>
          </a:stretch>
        </p:blipFill>
        <p:spPr>
          <a:xfrm>
            <a:off x="9775722" y="6593309"/>
            <a:ext cx="8512278" cy="3693691"/>
          </a:xfrm>
          <a:prstGeom prst="rect">
            <a:avLst/>
          </a:prstGeom>
        </p:spPr>
      </p:pic>
    </p:spTree>
    <p:extLst>
      <p:ext uri="{BB962C8B-B14F-4D97-AF65-F5344CB8AC3E}">
        <p14:creationId xmlns:p14="http://schemas.microsoft.com/office/powerpoint/2010/main" val="204383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0826"/>
            <a:ext cx="10820401" cy="10467826"/>
            <a:chOff x="0" y="-47625"/>
            <a:chExt cx="2691494" cy="2756958"/>
          </a:xfrm>
        </p:grpSpPr>
        <p:sp>
          <p:nvSpPr>
            <p:cNvPr id="3" name="Freeform 3"/>
            <p:cNvSpPr/>
            <p:nvPr/>
          </p:nvSpPr>
          <p:spPr>
            <a:xfrm>
              <a:off x="0" y="0"/>
              <a:ext cx="2691494"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04800" y="0"/>
            <a:ext cx="10134600" cy="4308872"/>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7.a)</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Introduce new features that may enhance prediction, such as creating                   </a:t>
            </a:r>
            <a:r>
              <a:rPr lang="en-US" sz="2400" b="1" dirty="0">
                <a:solidFill>
                  <a:srgbClr val="7030A0"/>
                </a:solidFill>
                <a:latin typeface="Times New Roman" panose="02020603050405020304" pitchFamily="18" charset="0"/>
                <a:cs typeface="Times New Roman" panose="02020603050405020304" pitchFamily="18" charset="0"/>
              </a:rPr>
              <a:t>a</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age groups or income categories.</a:t>
            </a:r>
          </a:p>
          <a:p>
            <a:pPr>
              <a:lnSpc>
                <a:spcPts val="2448"/>
              </a:lnSpc>
              <a:spcBef>
                <a:spcPct val="0"/>
              </a:spcBef>
            </a:pPr>
            <a:r>
              <a:rPr lang="en-US" sz="2350" dirty="0">
                <a:solidFill>
                  <a:srgbClr val="FFFFFF"/>
                </a:solidFill>
                <a:latin typeface="Times New Roman" panose="02020603050405020304" pitchFamily="18" charset="0"/>
                <a:cs typeface="Times New Roman" panose="02020603050405020304" pitchFamily="18" charset="0"/>
              </a:rPr>
              <a:t>	</a:t>
            </a: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Introducing new features like age groups and income categories enables us to gain deeper insights into customer demographics and financial status. </a:t>
            </a:r>
          </a:p>
          <a:p>
            <a:pPr marL="342900" indent="-342900" algn="just">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gn="just">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By analyzing the response rates across different age groups and income categories, we can identify segments of the population that are more likely to respond positively to the telemarketing campaign for term deposits.</a:t>
            </a:r>
          </a:p>
        </p:txBody>
      </p:sp>
      <p:pic>
        <p:nvPicPr>
          <p:cNvPr id="6" name="Picture 5">
            <a:extLst>
              <a:ext uri="{FF2B5EF4-FFF2-40B4-BE49-F238E27FC236}">
                <a16:creationId xmlns:a16="http://schemas.microsoft.com/office/drawing/2014/main" id="{A99476CF-33F6-EBC0-7B3C-5015089492D4}"/>
              </a:ext>
            </a:extLst>
          </p:cNvPr>
          <p:cNvPicPr>
            <a:picLocks noChangeAspect="1"/>
          </p:cNvPicPr>
          <p:nvPr/>
        </p:nvPicPr>
        <p:blipFill>
          <a:blip r:embed="rId2"/>
          <a:stretch>
            <a:fillRect/>
          </a:stretch>
        </p:blipFill>
        <p:spPr>
          <a:xfrm>
            <a:off x="11506200" y="29135"/>
            <a:ext cx="6795247" cy="1788459"/>
          </a:xfrm>
          <a:prstGeom prst="rect">
            <a:avLst/>
          </a:prstGeom>
        </p:spPr>
      </p:pic>
      <p:pic>
        <p:nvPicPr>
          <p:cNvPr id="8" name="Picture 7">
            <a:extLst>
              <a:ext uri="{FF2B5EF4-FFF2-40B4-BE49-F238E27FC236}">
                <a16:creationId xmlns:a16="http://schemas.microsoft.com/office/drawing/2014/main" id="{3B06BD2D-135F-4D91-D6E7-353406C054EE}"/>
              </a:ext>
            </a:extLst>
          </p:cNvPr>
          <p:cNvPicPr>
            <a:picLocks noChangeAspect="1"/>
          </p:cNvPicPr>
          <p:nvPr/>
        </p:nvPicPr>
        <p:blipFill>
          <a:blip r:embed="rId3"/>
          <a:stretch>
            <a:fillRect/>
          </a:stretch>
        </p:blipFill>
        <p:spPr>
          <a:xfrm>
            <a:off x="10820400" y="1971525"/>
            <a:ext cx="7467600" cy="3857775"/>
          </a:xfrm>
          <a:prstGeom prst="rect">
            <a:avLst/>
          </a:prstGeom>
        </p:spPr>
      </p:pic>
      <p:pic>
        <p:nvPicPr>
          <p:cNvPr id="11" name="Picture 10">
            <a:extLst>
              <a:ext uri="{FF2B5EF4-FFF2-40B4-BE49-F238E27FC236}">
                <a16:creationId xmlns:a16="http://schemas.microsoft.com/office/drawing/2014/main" id="{0FD0CE73-D81E-9424-1C7D-C5CABD3AC321}"/>
              </a:ext>
            </a:extLst>
          </p:cNvPr>
          <p:cNvPicPr>
            <a:picLocks noChangeAspect="1"/>
          </p:cNvPicPr>
          <p:nvPr/>
        </p:nvPicPr>
        <p:blipFill>
          <a:blip r:embed="rId4"/>
          <a:stretch>
            <a:fillRect/>
          </a:stretch>
        </p:blipFill>
        <p:spPr>
          <a:xfrm>
            <a:off x="10820398" y="5829300"/>
            <a:ext cx="7436226" cy="4343400"/>
          </a:xfrm>
          <a:prstGeom prst="rect">
            <a:avLst/>
          </a:prstGeom>
        </p:spPr>
      </p:pic>
    </p:spTree>
    <p:extLst>
      <p:ext uri="{BB962C8B-B14F-4D97-AF65-F5344CB8AC3E}">
        <p14:creationId xmlns:p14="http://schemas.microsoft.com/office/powerpoint/2010/main" val="49086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81000" y="0"/>
            <a:ext cx="9677400" cy="4308872"/>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8.a)</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Investigate the distribution of categorical variables such as job type,</a:t>
            </a: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education, and marital status.</a:t>
            </a:r>
          </a:p>
          <a:p>
            <a:pPr>
              <a:lnSpc>
                <a:spcPts val="2448"/>
              </a:lnSpc>
              <a:spcBef>
                <a:spcPct val="0"/>
              </a:spcBef>
            </a:pPr>
            <a:r>
              <a:rPr lang="en-US" sz="2350" dirty="0">
                <a:solidFill>
                  <a:srgbClr val="FFFFFF"/>
                </a:solidFill>
                <a:latin typeface="Times New Roman" panose="02020603050405020304" pitchFamily="18" charset="0"/>
                <a:cs typeface="Times New Roman" panose="02020603050405020304" pitchFamily="18" charset="0"/>
              </a:rPr>
              <a:t>	</a:t>
            </a: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absence of multicollinearity in the correlation matrix signifies a favorable scenario for our predictive modeling efforts.</a:t>
            </a:r>
          </a:p>
          <a:p>
            <a:pPr>
              <a:lnSpc>
                <a:spcPts val="2448"/>
              </a:lnSpc>
              <a:spcBef>
                <a:spcPct val="0"/>
              </a:spcBef>
            </a:pPr>
            <a:endParaRPr lang="en-US" sz="2200" b="1"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From a business perspective, this finding assures us that the features selected for the predictive model are diverse and informative, allowing us to build a robust and reliable model for predicting customer responses to the telemarketing campaign. </a:t>
            </a:r>
          </a:p>
        </p:txBody>
      </p:sp>
      <p:pic>
        <p:nvPicPr>
          <p:cNvPr id="6" name="Picture 5">
            <a:extLst>
              <a:ext uri="{FF2B5EF4-FFF2-40B4-BE49-F238E27FC236}">
                <a16:creationId xmlns:a16="http://schemas.microsoft.com/office/drawing/2014/main" id="{BB421F1D-03C6-E4AA-5AC8-98D1070B4792}"/>
              </a:ext>
            </a:extLst>
          </p:cNvPr>
          <p:cNvPicPr>
            <a:picLocks noChangeAspect="1"/>
          </p:cNvPicPr>
          <p:nvPr/>
        </p:nvPicPr>
        <p:blipFill>
          <a:blip r:embed="rId2"/>
          <a:stretch>
            <a:fillRect/>
          </a:stretch>
        </p:blipFill>
        <p:spPr>
          <a:xfrm>
            <a:off x="10076329" y="114300"/>
            <a:ext cx="7696200" cy="6477000"/>
          </a:xfrm>
          <a:prstGeom prst="rect">
            <a:avLst/>
          </a:prstGeom>
        </p:spPr>
      </p:pic>
    </p:spTree>
    <p:extLst>
      <p:ext uri="{BB962C8B-B14F-4D97-AF65-F5344CB8AC3E}">
        <p14:creationId xmlns:p14="http://schemas.microsoft.com/office/powerpoint/2010/main" val="145715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0" y="0"/>
            <a:ext cx="9829800" cy="5232202"/>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8.b)</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Evaluate how correlated features may influence the target variable.</a:t>
            </a:r>
            <a:r>
              <a:rPr lang="en-US" sz="2350" dirty="0">
                <a:solidFill>
                  <a:srgbClr val="FFFFFF"/>
                </a:solidFill>
                <a:latin typeface="Times New Roman" panose="02020603050405020304" pitchFamily="18" charset="0"/>
                <a:cs typeface="Times New Roman" panose="02020603050405020304" pitchFamily="18" charset="0"/>
              </a:rPr>
              <a:t>	</a:t>
            </a: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800100" lvl="1"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After analyzing the correlation of features with the target variable, it's evident that the duration of the last contact (</a:t>
            </a:r>
            <a:r>
              <a:rPr lang="en-US" sz="2200" dirty="0" err="1">
                <a:solidFill>
                  <a:srgbClr val="FFFFFF"/>
                </a:solidFill>
                <a:latin typeface="Times New Roman" panose="02020603050405020304" pitchFamily="18" charset="0"/>
                <a:cs typeface="Times New Roman" panose="02020603050405020304" pitchFamily="18" charset="0"/>
              </a:rPr>
              <a:t>duration_min</a:t>
            </a:r>
            <a:r>
              <a:rPr lang="en-US" sz="2200" dirty="0">
                <a:solidFill>
                  <a:srgbClr val="FFFFFF"/>
                </a:solidFill>
                <a:latin typeface="Times New Roman" panose="02020603050405020304" pitchFamily="18" charset="0"/>
                <a:cs typeface="Times New Roman" panose="02020603050405020304" pitchFamily="18" charset="0"/>
              </a:rPr>
              <a:t>) has the highest correlation (0.39) with the response variable, followed by </a:t>
            </a:r>
            <a:r>
              <a:rPr lang="en-US" sz="2200" dirty="0" err="1">
                <a:solidFill>
                  <a:srgbClr val="FFFFFF"/>
                </a:solidFill>
                <a:latin typeface="Times New Roman" panose="02020603050405020304" pitchFamily="18" charset="0"/>
                <a:cs typeface="Times New Roman" panose="02020603050405020304" pitchFamily="18" charset="0"/>
              </a:rPr>
              <a:t>customerid</a:t>
            </a:r>
            <a:r>
              <a:rPr lang="en-US" sz="2200" dirty="0">
                <a:solidFill>
                  <a:srgbClr val="FFFFFF"/>
                </a:solidFill>
                <a:latin typeface="Times New Roman" panose="02020603050405020304" pitchFamily="18" charset="0"/>
                <a:cs typeface="Times New Roman" panose="02020603050405020304" pitchFamily="18" charset="0"/>
              </a:rPr>
              <a:t> (0.30). This indicates that these features may have a significant influence on the target variable and should be given special attention during model training and evaluation.</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800100" lvl="1"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By prioritizing features with higher correlations, such as </a:t>
            </a:r>
            <a:r>
              <a:rPr lang="en-US" sz="2200" dirty="0" err="1">
                <a:solidFill>
                  <a:srgbClr val="FFFFFF"/>
                </a:solidFill>
                <a:latin typeface="Times New Roman" panose="02020603050405020304" pitchFamily="18" charset="0"/>
                <a:cs typeface="Times New Roman" panose="02020603050405020304" pitchFamily="18" charset="0"/>
              </a:rPr>
              <a:t>duration_min</a:t>
            </a:r>
            <a:r>
              <a:rPr lang="en-US" sz="2200" dirty="0">
                <a:solidFill>
                  <a:srgbClr val="FFFFFF"/>
                </a:solidFill>
                <a:latin typeface="Times New Roman" panose="02020603050405020304" pitchFamily="18" charset="0"/>
                <a:cs typeface="Times New Roman" panose="02020603050405020304" pitchFamily="18" charset="0"/>
              </a:rPr>
              <a:t> and </a:t>
            </a:r>
            <a:r>
              <a:rPr lang="en-US" sz="2200" dirty="0" err="1">
                <a:solidFill>
                  <a:srgbClr val="FFFFFF"/>
                </a:solidFill>
                <a:latin typeface="Times New Roman" panose="02020603050405020304" pitchFamily="18" charset="0"/>
                <a:cs typeface="Times New Roman" panose="02020603050405020304" pitchFamily="18" charset="0"/>
              </a:rPr>
              <a:t>customerid</a:t>
            </a:r>
            <a:r>
              <a:rPr lang="en-US" sz="2200" dirty="0">
                <a:solidFill>
                  <a:srgbClr val="FFFFFF"/>
                </a:solidFill>
                <a:latin typeface="Times New Roman" panose="02020603050405020304" pitchFamily="18" charset="0"/>
                <a:cs typeface="Times New Roman" panose="02020603050405020304" pitchFamily="18" charset="0"/>
              </a:rPr>
              <a:t>, the model can better capture patterns and improve its predictive accuracy when deployed in real-world scenarios.</a:t>
            </a:r>
          </a:p>
        </p:txBody>
      </p:sp>
      <p:pic>
        <p:nvPicPr>
          <p:cNvPr id="6" name="Picture 5">
            <a:extLst>
              <a:ext uri="{FF2B5EF4-FFF2-40B4-BE49-F238E27FC236}">
                <a16:creationId xmlns:a16="http://schemas.microsoft.com/office/drawing/2014/main" id="{9F9E3307-86DE-50F0-ABD9-B350E893F894}"/>
              </a:ext>
            </a:extLst>
          </p:cNvPr>
          <p:cNvPicPr>
            <a:picLocks noChangeAspect="1"/>
          </p:cNvPicPr>
          <p:nvPr/>
        </p:nvPicPr>
        <p:blipFill>
          <a:blip r:embed="rId2"/>
          <a:stretch>
            <a:fillRect/>
          </a:stretch>
        </p:blipFill>
        <p:spPr>
          <a:xfrm>
            <a:off x="10134601" y="1452637"/>
            <a:ext cx="8001000" cy="4701947"/>
          </a:xfrm>
          <a:prstGeom prst="rect">
            <a:avLst/>
          </a:prstGeom>
        </p:spPr>
      </p:pic>
    </p:spTree>
    <p:extLst>
      <p:ext uri="{BB962C8B-B14F-4D97-AF65-F5344CB8AC3E}">
        <p14:creationId xmlns:p14="http://schemas.microsoft.com/office/powerpoint/2010/main" val="294489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1"/>
            <a:ext cx="18288001" cy="11049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2400" y="29028"/>
            <a:ext cx="17983200" cy="615553"/>
          </a:xfrm>
          <a:prstGeom prst="rect">
            <a:avLst/>
          </a:prstGeom>
        </p:spPr>
        <p:txBody>
          <a:bodyPr wrap="square" lIns="0" tIns="0" rIns="0" bIns="0" rtlCol="0" anchor="t">
            <a:spAutoFit/>
          </a:bodyPr>
          <a:lstStyle/>
          <a:p>
            <a:pPr algn="ctr">
              <a:lnSpc>
                <a:spcPts val="2448"/>
              </a:lnSpc>
              <a:spcBef>
                <a:spcPct val="0"/>
              </a:spcBef>
            </a:pPr>
            <a:endParaRPr lang="en-US" sz="1748" dirty="0">
              <a:solidFill>
                <a:srgbClr val="FFFFFF"/>
              </a:solidFill>
              <a:latin typeface="Poppins"/>
            </a:endParaRPr>
          </a:p>
          <a:p>
            <a:pPr algn="ct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9.a)</a:t>
            </a:r>
            <a:r>
              <a:rPr lang="en-US" sz="2400"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Identify and rectify outliers that could impact the analysis and predictions.</a:t>
            </a:r>
          </a:p>
        </p:txBody>
      </p:sp>
      <p:pic>
        <p:nvPicPr>
          <p:cNvPr id="7" name="Picture 6">
            <a:extLst>
              <a:ext uri="{FF2B5EF4-FFF2-40B4-BE49-F238E27FC236}">
                <a16:creationId xmlns:a16="http://schemas.microsoft.com/office/drawing/2014/main" id="{2D70C2E8-3D80-49D3-FE3D-FED519572410}"/>
              </a:ext>
            </a:extLst>
          </p:cNvPr>
          <p:cNvPicPr>
            <a:picLocks noChangeAspect="1"/>
          </p:cNvPicPr>
          <p:nvPr/>
        </p:nvPicPr>
        <p:blipFill>
          <a:blip r:embed="rId2"/>
          <a:stretch>
            <a:fillRect/>
          </a:stretch>
        </p:blipFill>
        <p:spPr>
          <a:xfrm>
            <a:off x="304800" y="1257300"/>
            <a:ext cx="15621000" cy="4092295"/>
          </a:xfrm>
          <a:prstGeom prst="rect">
            <a:avLst/>
          </a:prstGeom>
        </p:spPr>
      </p:pic>
      <p:pic>
        <p:nvPicPr>
          <p:cNvPr id="9" name="Picture 8">
            <a:extLst>
              <a:ext uri="{FF2B5EF4-FFF2-40B4-BE49-F238E27FC236}">
                <a16:creationId xmlns:a16="http://schemas.microsoft.com/office/drawing/2014/main" id="{9EE383EE-20E0-C497-E9B8-A211874187FE}"/>
              </a:ext>
            </a:extLst>
          </p:cNvPr>
          <p:cNvPicPr>
            <a:picLocks noChangeAspect="1"/>
          </p:cNvPicPr>
          <p:nvPr/>
        </p:nvPicPr>
        <p:blipFill>
          <a:blip r:embed="rId3"/>
          <a:stretch>
            <a:fillRect/>
          </a:stretch>
        </p:blipFill>
        <p:spPr>
          <a:xfrm>
            <a:off x="457200" y="5600700"/>
            <a:ext cx="15621000" cy="4657272"/>
          </a:xfrm>
          <a:prstGeom prst="rect">
            <a:avLst/>
          </a:prstGeom>
        </p:spPr>
      </p:pic>
      <p:cxnSp>
        <p:nvCxnSpPr>
          <p:cNvPr id="11" name="Straight Connector 10">
            <a:extLst>
              <a:ext uri="{FF2B5EF4-FFF2-40B4-BE49-F238E27FC236}">
                <a16:creationId xmlns:a16="http://schemas.microsoft.com/office/drawing/2014/main" id="{D69858E5-96BE-9291-DCE0-55DBE5E693D8}"/>
              </a:ext>
            </a:extLst>
          </p:cNvPr>
          <p:cNvCxnSpPr>
            <a:cxnSpLocks/>
          </p:cNvCxnSpPr>
          <p:nvPr/>
        </p:nvCxnSpPr>
        <p:spPr>
          <a:xfrm>
            <a:off x="152400" y="5501994"/>
            <a:ext cx="17983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15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9728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solidFill>
                  <a:schemeClr val="bg1"/>
                </a:solidFill>
              </a:endParaRPr>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solidFill>
                  <a:schemeClr val="bg1"/>
                </a:solidFill>
              </a:endParaRPr>
            </a:p>
          </p:txBody>
        </p:sp>
      </p:grpSp>
      <p:sp>
        <p:nvSpPr>
          <p:cNvPr id="7" name="TextBox 6">
            <a:extLst>
              <a:ext uri="{FF2B5EF4-FFF2-40B4-BE49-F238E27FC236}">
                <a16:creationId xmlns:a16="http://schemas.microsoft.com/office/drawing/2014/main" id="{28E59F7B-AD94-42B3-7C98-9833AF96A0A9}"/>
              </a:ext>
            </a:extLst>
          </p:cNvPr>
          <p:cNvSpPr txBox="1"/>
          <p:nvPr/>
        </p:nvSpPr>
        <p:spPr>
          <a:xfrm>
            <a:off x="304800" y="342900"/>
            <a:ext cx="9251576" cy="527067"/>
          </a:xfrm>
          <a:prstGeom prst="rect">
            <a:avLst/>
          </a:prstGeom>
          <a:noFill/>
        </p:spPr>
        <p:txBody>
          <a:bodyPr wrap="square">
            <a:spAutoFit/>
          </a:bodyPr>
          <a:lstStyle/>
          <a:p>
            <a:pPr>
              <a:lnSpc>
                <a:spcPts val="3778"/>
              </a:lnSpc>
              <a:spcBef>
                <a:spcPct val="0"/>
              </a:spcBef>
            </a:pPr>
            <a:r>
              <a:rPr lang="en-US" sz="2400" b="1" u="sng" dirty="0">
                <a:solidFill>
                  <a:schemeClr val="bg1"/>
                </a:solidFill>
                <a:latin typeface="Times New Roman" panose="02020603050405020304" pitchFamily="18" charset="0"/>
                <a:cs typeface="Times New Roman" panose="02020603050405020304" pitchFamily="18" charset="0"/>
              </a:rPr>
              <a:t>CONCLUSION</a:t>
            </a:r>
          </a:p>
        </p:txBody>
      </p:sp>
      <p:sp>
        <p:nvSpPr>
          <p:cNvPr id="9" name="TextBox 8">
            <a:extLst>
              <a:ext uri="{FF2B5EF4-FFF2-40B4-BE49-F238E27FC236}">
                <a16:creationId xmlns:a16="http://schemas.microsoft.com/office/drawing/2014/main" id="{2F364ACE-3FBE-D472-2532-686E3925EDE4}"/>
              </a:ext>
            </a:extLst>
          </p:cNvPr>
          <p:cNvSpPr txBox="1"/>
          <p:nvPr/>
        </p:nvSpPr>
        <p:spPr>
          <a:xfrm>
            <a:off x="138952" y="1652138"/>
            <a:ext cx="9251576" cy="6377708"/>
          </a:xfrm>
          <a:prstGeom prst="rect">
            <a:avLst/>
          </a:prstGeom>
          <a:noFill/>
        </p:spPr>
        <p:txBody>
          <a:bodyPr wrap="square">
            <a:spAutoFit/>
          </a:bodyPr>
          <a:lstStyle/>
          <a:p>
            <a:pPr marL="342900" indent="-342900">
              <a:lnSpc>
                <a:spcPts val="3778"/>
              </a:lnSpc>
              <a:spcBef>
                <a:spcPct val="0"/>
              </a:spcBef>
              <a:buFontTx/>
              <a:buChar char="-"/>
            </a:pPr>
            <a:r>
              <a:rPr lang="en-US" sz="2400" i="0" dirty="0">
                <a:solidFill>
                  <a:schemeClr val="bg1"/>
                </a:solidFill>
                <a:effectLst/>
                <a:latin typeface="Times New Roman" panose="02020603050405020304" pitchFamily="18" charset="0"/>
                <a:cs typeface="Times New Roman" panose="02020603050405020304" pitchFamily="18" charset="0"/>
              </a:rPr>
              <a:t>Our analysis of the banking telemarketing campaign revealed several key insights. Through exploratory data analysis, we identified age groups and income categories as influential predictors of campaign success.</a:t>
            </a:r>
          </a:p>
          <a:p>
            <a:pPr marL="342900" indent="-342900">
              <a:lnSpc>
                <a:spcPts val="3778"/>
              </a:lnSpc>
              <a:spcBef>
                <a:spcPct val="0"/>
              </a:spcBef>
              <a:buFontTx/>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3778"/>
              </a:lnSpc>
              <a:spcBef>
                <a:spcPct val="0"/>
              </a:spcBef>
              <a:buFontTx/>
              <a:buChar char="-"/>
            </a:pPr>
            <a:r>
              <a:rPr lang="en-US" sz="2400" dirty="0">
                <a:solidFill>
                  <a:schemeClr val="bg1"/>
                </a:solidFill>
                <a:latin typeface="Times New Roman" panose="02020603050405020304" pitchFamily="18" charset="0"/>
                <a:cs typeface="Times New Roman" panose="02020603050405020304" pitchFamily="18" charset="0"/>
              </a:rPr>
              <a:t> We leveraged encoding techniques to prepare categorical variables and examined correlations to address multicollinearity. Notably, the duration of the last contact emerged as the most impactful feature. </a:t>
            </a:r>
            <a:br>
              <a:rPr lang="en-US" sz="2400" dirty="0">
                <a:solidFill>
                  <a:schemeClr val="bg1"/>
                </a:solidFill>
                <a:latin typeface="Times New Roman" panose="02020603050405020304" pitchFamily="18" charset="0"/>
                <a:cs typeface="Times New Roman" panose="02020603050405020304" pitchFamily="18" charset="0"/>
              </a:rPr>
            </a:b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lnSpc>
                <a:spcPts val="3778"/>
              </a:lnSpc>
              <a:spcBef>
                <a:spcPct val="0"/>
              </a:spcBef>
              <a:buFontTx/>
              <a:buChar char="-"/>
            </a:pPr>
            <a:r>
              <a:rPr lang="en-US" sz="2400" dirty="0">
                <a:solidFill>
                  <a:schemeClr val="bg1"/>
                </a:solidFill>
                <a:latin typeface="Times New Roman" panose="02020603050405020304" pitchFamily="18" charset="0"/>
                <a:cs typeface="Times New Roman" panose="02020603050405020304" pitchFamily="18" charset="0"/>
              </a:rPr>
              <a:t> By prioritizing these insights in model development and deployment, we aim to enhance predictive accuracy and optimize marketing strategies for term deposit campaigns, ensuring sustainable growth and improved customer engagement.</a:t>
            </a:r>
          </a:p>
        </p:txBody>
      </p:sp>
      <p:sp>
        <p:nvSpPr>
          <p:cNvPr id="10" name="AutoShape 2">
            <a:extLst>
              <a:ext uri="{FF2B5EF4-FFF2-40B4-BE49-F238E27FC236}">
                <a16:creationId xmlns:a16="http://schemas.microsoft.com/office/drawing/2014/main" id="{9694BF4C-96FD-AB36-8710-4D12B4D343B1}"/>
              </a:ext>
            </a:extLst>
          </p:cNvPr>
          <p:cNvSpPr/>
          <p:nvPr/>
        </p:nvSpPr>
        <p:spPr>
          <a:xfrm flipV="1">
            <a:off x="0" y="1212867"/>
            <a:ext cx="9906000" cy="38100"/>
          </a:xfrm>
          <a:prstGeom prst="line">
            <a:avLst/>
          </a:prstGeom>
          <a:ln w="38100" cap="flat">
            <a:solidFill>
              <a:srgbClr val="000000"/>
            </a:solidFill>
            <a:prstDash val="solid"/>
            <a:headEnd type="none" w="sm" len="sm"/>
            <a:tailEnd type="none" w="sm" len="sm"/>
          </a:ln>
        </p:spPr>
        <p:txBody>
          <a:bodyPr/>
          <a:lstStyle/>
          <a:p>
            <a:endParaRPr lang="en-IN" dirty="0"/>
          </a:p>
        </p:txBody>
      </p:sp>
      <p:grpSp>
        <p:nvGrpSpPr>
          <p:cNvPr id="11" name="Group 8">
            <a:extLst>
              <a:ext uri="{FF2B5EF4-FFF2-40B4-BE49-F238E27FC236}">
                <a16:creationId xmlns:a16="http://schemas.microsoft.com/office/drawing/2014/main" id="{CD0AB29D-5803-0090-673E-66229FB6B064}"/>
              </a:ext>
            </a:extLst>
          </p:cNvPr>
          <p:cNvGrpSpPr>
            <a:grpSpLocks noChangeAspect="1"/>
          </p:cNvGrpSpPr>
          <p:nvPr/>
        </p:nvGrpSpPr>
        <p:grpSpPr>
          <a:xfrm>
            <a:off x="10972800" y="2"/>
            <a:ext cx="3756212" cy="10286998"/>
            <a:chOff x="0" y="38550"/>
            <a:chExt cx="786130" cy="3278240"/>
          </a:xfrm>
        </p:grpSpPr>
        <p:sp>
          <p:nvSpPr>
            <p:cNvPr id="12" name="Freeform 9">
              <a:extLst>
                <a:ext uri="{FF2B5EF4-FFF2-40B4-BE49-F238E27FC236}">
                  <a16:creationId xmlns:a16="http://schemas.microsoft.com/office/drawing/2014/main" id="{27D3A1C7-2330-0A56-4782-FF191A581FA0}"/>
                </a:ext>
              </a:extLst>
            </p:cNvPr>
            <p:cNvSpPr/>
            <p:nvPr/>
          </p:nvSpPr>
          <p:spPr>
            <a:xfrm>
              <a:off x="0" y="38550"/>
              <a:ext cx="786130" cy="3278240"/>
            </a:xfrm>
            <a:custGeom>
              <a:avLst/>
              <a:gdLst/>
              <a:ahLst/>
              <a:cxnLst/>
              <a:rect l="l" t="t" r="r" b="b"/>
              <a:pathLst>
                <a:path w="786130" h="3355340">
                  <a:moveTo>
                    <a:pt x="0" y="0"/>
                  </a:moveTo>
                  <a:lnTo>
                    <a:pt x="786130" y="0"/>
                  </a:lnTo>
                  <a:lnTo>
                    <a:pt x="786130" y="3355340"/>
                  </a:lnTo>
                  <a:lnTo>
                    <a:pt x="0" y="3355340"/>
                  </a:lnTo>
                  <a:close/>
                </a:path>
              </a:pathLst>
            </a:custGeom>
            <a:blipFill>
              <a:blip r:embed="rId2"/>
              <a:stretch>
                <a:fillRect l="-270113" r="-270113"/>
              </a:stretch>
            </a:blipFill>
          </p:spPr>
          <p:txBody>
            <a:bodyPr/>
            <a:lstStyle/>
            <a:p>
              <a:endParaRPr lang="en-IN"/>
            </a:p>
          </p:txBody>
        </p:sp>
      </p:grpSp>
      <p:grpSp>
        <p:nvGrpSpPr>
          <p:cNvPr id="14" name="Group 6">
            <a:extLst>
              <a:ext uri="{FF2B5EF4-FFF2-40B4-BE49-F238E27FC236}">
                <a16:creationId xmlns:a16="http://schemas.microsoft.com/office/drawing/2014/main" id="{B033CE52-011E-062B-1EA5-A97ED2A9773C}"/>
              </a:ext>
            </a:extLst>
          </p:cNvPr>
          <p:cNvGrpSpPr>
            <a:grpSpLocks noChangeAspect="1"/>
          </p:cNvGrpSpPr>
          <p:nvPr/>
        </p:nvGrpSpPr>
        <p:grpSpPr>
          <a:xfrm>
            <a:off x="14706600" y="-1"/>
            <a:ext cx="3581400" cy="10287001"/>
            <a:chOff x="170196" y="0"/>
            <a:chExt cx="615934" cy="3355340"/>
          </a:xfrm>
        </p:grpSpPr>
        <p:sp>
          <p:nvSpPr>
            <p:cNvPr id="15" name="Freeform 7">
              <a:extLst>
                <a:ext uri="{FF2B5EF4-FFF2-40B4-BE49-F238E27FC236}">
                  <a16:creationId xmlns:a16="http://schemas.microsoft.com/office/drawing/2014/main" id="{55848764-5215-DCCD-677D-F563AD37625F}"/>
                </a:ext>
              </a:extLst>
            </p:cNvPr>
            <p:cNvSpPr/>
            <p:nvPr/>
          </p:nvSpPr>
          <p:spPr>
            <a:xfrm>
              <a:off x="170196" y="0"/>
              <a:ext cx="615934"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txBody>
            <a:bodyPr/>
            <a:lstStyle/>
            <a:p>
              <a:endParaRPr lang="en-IN"/>
            </a:p>
          </p:txBody>
        </p:sp>
      </p:grpSp>
    </p:spTree>
    <p:extLst>
      <p:ext uri="{BB962C8B-B14F-4D97-AF65-F5344CB8AC3E}">
        <p14:creationId xmlns:p14="http://schemas.microsoft.com/office/powerpoint/2010/main" val="186508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962400" y="4455922"/>
            <a:ext cx="10143658" cy="1375155"/>
          </a:xfrm>
          <a:prstGeom prst="rect">
            <a:avLst/>
          </a:prstGeom>
        </p:spPr>
        <p:txBody>
          <a:bodyPr lIns="0" tIns="0" rIns="0" bIns="0" rtlCol="0" anchor="t">
            <a:spAutoFit/>
          </a:bodyPr>
          <a:lstStyle/>
          <a:p>
            <a:pPr algn="ctr">
              <a:lnSpc>
                <a:spcPts val="11272"/>
              </a:lnSpc>
              <a:spcBef>
                <a:spcPct val="0"/>
              </a:spcBef>
            </a:pPr>
            <a:r>
              <a:rPr lang="en-US" sz="8051" dirty="0">
                <a:solidFill>
                  <a:srgbClr val="593C8F"/>
                </a:solidFill>
                <a:latin typeface="League Spartan"/>
              </a:rPr>
              <a:t>THANK YOU</a:t>
            </a:r>
          </a:p>
        </p:txBody>
      </p:sp>
      <p:sp>
        <p:nvSpPr>
          <p:cNvPr id="7" name="AutoShape 7"/>
          <p:cNvSpPr/>
          <p:nvPr/>
        </p:nvSpPr>
        <p:spPr>
          <a:xfrm>
            <a:off x="5812153" y="5866118"/>
            <a:ext cx="6492240" cy="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930" y="1714500"/>
            <a:ext cx="9840920" cy="74866"/>
          </a:xfrm>
          <a:prstGeom prst="line">
            <a:avLst/>
          </a:prstGeom>
          <a:ln w="38100" cap="flat">
            <a:solidFill>
              <a:srgbClr val="000000"/>
            </a:solidFill>
            <a:prstDash val="solid"/>
            <a:headEnd type="none" w="sm" len="sm"/>
            <a:tailEnd type="none" w="sm" len="sm"/>
          </a:ln>
        </p:spPr>
        <p:txBody>
          <a:bodyPr/>
          <a:lstStyle/>
          <a:p>
            <a:endParaRPr lang="en-IN"/>
          </a:p>
        </p:txBody>
      </p:sp>
      <p:sp>
        <p:nvSpPr>
          <p:cNvPr id="7" name="TextBox 7"/>
          <p:cNvSpPr txBox="1"/>
          <p:nvPr/>
        </p:nvSpPr>
        <p:spPr>
          <a:xfrm>
            <a:off x="1028930" y="1152461"/>
            <a:ext cx="7793603" cy="455326"/>
          </a:xfrm>
          <a:prstGeom prst="rect">
            <a:avLst/>
          </a:prstGeom>
        </p:spPr>
        <p:txBody>
          <a:bodyPr lIns="0" tIns="0" rIns="0" bIns="0" rtlCol="0" anchor="t">
            <a:spAutoFit/>
          </a:bodyPr>
          <a:lstStyle/>
          <a:p>
            <a:pPr>
              <a:lnSpc>
                <a:spcPts val="3778"/>
              </a:lnSpc>
              <a:spcBef>
                <a:spcPct val="0"/>
              </a:spcBef>
            </a:pPr>
            <a:r>
              <a:rPr lang="en-US" sz="2000" dirty="0">
                <a:solidFill>
                  <a:srgbClr val="593C8F"/>
                </a:solidFill>
                <a:latin typeface="League Spartan"/>
              </a:rPr>
              <a:t>BUSINESS UNDERSTANDING</a:t>
            </a:r>
          </a:p>
        </p:txBody>
      </p:sp>
      <p:sp>
        <p:nvSpPr>
          <p:cNvPr id="8" name="TextBox 8"/>
          <p:cNvSpPr txBox="1"/>
          <p:nvPr/>
        </p:nvSpPr>
        <p:spPr>
          <a:xfrm>
            <a:off x="1028930" y="2248201"/>
            <a:ext cx="9840920" cy="7582268"/>
          </a:xfrm>
          <a:prstGeom prst="rect">
            <a:avLst/>
          </a:prstGeom>
        </p:spPr>
        <p:txBody>
          <a:bodyPr lIns="0" tIns="0" rIns="0" bIns="0" rtlCol="0" anchor="t">
            <a:spAutoFit/>
          </a:bodyPr>
          <a:lstStyle/>
          <a:p>
            <a:pPr algn="just">
              <a:lnSpc>
                <a:spcPts val="3288"/>
              </a:lnSpc>
              <a:spcBef>
                <a:spcPct val="0"/>
              </a:spcBef>
            </a:pPr>
            <a:r>
              <a:rPr lang="en-US" sz="2348" b="1" u="sng" dirty="0">
                <a:solidFill>
                  <a:srgbClr val="000000"/>
                </a:solidFill>
                <a:latin typeface="Times New Roman" panose="02020603050405020304" pitchFamily="18" charset="0"/>
                <a:cs typeface="Times New Roman" panose="02020603050405020304" pitchFamily="18" charset="0"/>
              </a:rPr>
              <a:t>Business Problem </a:t>
            </a:r>
            <a:r>
              <a:rPr lang="en-US" sz="2348" b="1" dirty="0">
                <a:solidFill>
                  <a:srgbClr val="000000"/>
                </a:solidFill>
                <a:latin typeface="Times New Roman" panose="02020603050405020304" pitchFamily="18" charset="0"/>
                <a:cs typeface="Times New Roman" panose="02020603050405020304" pitchFamily="18" charset="0"/>
              </a:rPr>
              <a:t>–  “</a:t>
            </a:r>
            <a:r>
              <a:rPr lang="en-US" sz="2348" dirty="0">
                <a:solidFill>
                  <a:srgbClr val="000000"/>
                </a:solidFill>
                <a:latin typeface="Times New Roman" panose="02020603050405020304" pitchFamily="18" charset="0"/>
                <a:cs typeface="Times New Roman" panose="02020603050405020304" pitchFamily="18" charset="0"/>
              </a:rPr>
              <a:t>Increase the positive response rate for term deposit campaigns among existing customers through data-driven insides and targeted marketing strategies.”</a:t>
            </a:r>
            <a:endParaRPr lang="en-US" sz="2348" b="1" u="sng" dirty="0">
              <a:solidFill>
                <a:srgbClr val="000000"/>
              </a:solidFill>
              <a:latin typeface="Times New Roman" panose="02020603050405020304" pitchFamily="18" charset="0"/>
              <a:cs typeface="Times New Roman" panose="02020603050405020304" pitchFamily="18" charset="0"/>
            </a:endParaRPr>
          </a:p>
          <a:p>
            <a:pPr algn="just">
              <a:lnSpc>
                <a:spcPts val="3288"/>
              </a:lnSpc>
              <a:spcBef>
                <a:spcPct val="0"/>
              </a:spcBef>
            </a:pPr>
            <a:endParaRPr lang="en-US" sz="2348" b="1" u="sng" dirty="0">
              <a:solidFill>
                <a:srgbClr val="000000"/>
              </a:solidFill>
              <a:latin typeface="Times New Roman" panose="02020603050405020304" pitchFamily="18" charset="0"/>
              <a:cs typeface="Times New Roman" panose="02020603050405020304" pitchFamily="18" charset="0"/>
            </a:endParaRPr>
          </a:p>
          <a:p>
            <a:pPr algn="just">
              <a:lnSpc>
                <a:spcPts val="3288"/>
              </a:lnSpc>
              <a:spcBef>
                <a:spcPct val="0"/>
              </a:spcBef>
            </a:pPr>
            <a:r>
              <a:rPr lang="en-US" sz="2400" b="1" i="0" u="sng" dirty="0">
                <a:effectLst/>
                <a:latin typeface="Times New Roman" panose="02020603050405020304" pitchFamily="18" charset="0"/>
                <a:cs typeface="Times New Roman" panose="02020603050405020304" pitchFamily="18" charset="0"/>
              </a:rPr>
              <a:t>Understanding term deposit and its benefits for banks and customer </a:t>
            </a:r>
            <a:r>
              <a:rPr lang="en-US" sz="2400" b="1" i="0" dirty="0">
                <a:effectLst/>
                <a:latin typeface="Times New Roman" panose="02020603050405020304" pitchFamily="18" charset="0"/>
                <a:cs typeface="Times New Roman" panose="02020603050405020304" pitchFamily="18" charset="0"/>
              </a:rPr>
              <a:t>– “</a:t>
            </a:r>
            <a:r>
              <a:rPr lang="en-US" sz="2400" i="0" dirty="0">
                <a:effectLst/>
                <a:latin typeface="Times New Roman" panose="02020603050405020304" pitchFamily="18" charset="0"/>
                <a:cs typeface="Times New Roman" panose="02020603050405020304" pitchFamily="18" charset="0"/>
              </a:rPr>
              <a:t>In the business understanding phase, efforts were made to gain insights into the concept of term deposits and their significance for both banks and customers.”</a:t>
            </a:r>
          </a:p>
          <a:p>
            <a:pPr algn="just">
              <a:lnSpc>
                <a:spcPts val="3288"/>
              </a:lnSpc>
              <a:spcBef>
                <a:spcPct val="0"/>
              </a:spcBef>
            </a:pPr>
            <a:endParaRPr lang="en-US" sz="2400" b="1" dirty="0">
              <a:solidFill>
                <a:srgbClr val="000000"/>
              </a:solidFill>
              <a:latin typeface="Times New Roman" panose="02020603050405020304" pitchFamily="18" charset="0"/>
              <a:cs typeface="Times New Roman" panose="02020603050405020304" pitchFamily="18" charset="0"/>
            </a:endParaRPr>
          </a:p>
          <a:p>
            <a:pPr algn="just">
              <a:lnSpc>
                <a:spcPts val="3288"/>
              </a:lnSpc>
              <a:spcBef>
                <a:spcPct val="0"/>
              </a:spcBef>
            </a:pPr>
            <a:r>
              <a:rPr lang="en-US" sz="2348" b="1" u="sng" dirty="0">
                <a:solidFill>
                  <a:srgbClr val="000000"/>
                </a:solidFill>
                <a:latin typeface="Times New Roman" panose="02020603050405020304" pitchFamily="18" charset="0"/>
                <a:cs typeface="Times New Roman" panose="02020603050405020304" pitchFamily="18" charset="0"/>
              </a:rPr>
              <a:t>Objectives –</a:t>
            </a:r>
            <a:r>
              <a:rPr lang="en-US" sz="2348" b="1" dirty="0">
                <a:solidFill>
                  <a:srgbClr val="000000"/>
                </a:solidFill>
                <a:latin typeface="Times New Roman" panose="02020603050405020304" pitchFamily="18" charset="0"/>
                <a:cs typeface="Times New Roman" panose="02020603050405020304" pitchFamily="18" charset="0"/>
              </a:rPr>
              <a:t> “</a:t>
            </a:r>
            <a:r>
              <a:rPr lang="en-US" sz="2348" dirty="0">
                <a:solidFill>
                  <a:srgbClr val="000000"/>
                </a:solidFill>
                <a:latin typeface="Times New Roman" panose="02020603050405020304" pitchFamily="18" charset="0"/>
                <a:cs typeface="Times New Roman" panose="02020603050405020304" pitchFamily="18" charset="0"/>
              </a:rPr>
              <a:t>Increase the positive response rate of term deposit campaigns, Improve the effectiveness of telemarketing efforts to encourage more customers to subscribe to term deposits. Identify customer demographics and preferences, Optimize marketing strategies, Enhance customer relationship management, Maximize revenue generation.”</a:t>
            </a:r>
          </a:p>
          <a:p>
            <a:pPr algn="just">
              <a:lnSpc>
                <a:spcPts val="3288"/>
              </a:lnSpc>
              <a:spcBef>
                <a:spcPct val="0"/>
              </a:spcBef>
            </a:pPr>
            <a:endParaRPr lang="en-US" sz="2348" dirty="0">
              <a:solidFill>
                <a:srgbClr val="000000"/>
              </a:solidFill>
              <a:latin typeface="Times New Roman" panose="02020603050405020304" pitchFamily="18" charset="0"/>
              <a:cs typeface="Times New Roman" panose="02020603050405020304" pitchFamily="18" charset="0"/>
            </a:endParaRPr>
          </a:p>
          <a:p>
            <a:pPr algn="just">
              <a:lnSpc>
                <a:spcPts val="3288"/>
              </a:lnSpc>
              <a:spcBef>
                <a:spcPct val="0"/>
              </a:spcBef>
            </a:pPr>
            <a:r>
              <a:rPr lang="en-US" sz="2348" b="1" u="sng" dirty="0">
                <a:solidFill>
                  <a:srgbClr val="000000"/>
                </a:solidFill>
                <a:latin typeface="Times New Roman" panose="02020603050405020304" pitchFamily="18" charset="0"/>
                <a:cs typeface="Times New Roman" panose="02020603050405020304" pitchFamily="18" charset="0"/>
              </a:rPr>
              <a:t>Expected Outcomes:</a:t>
            </a:r>
            <a:r>
              <a:rPr lang="en-US" sz="2348" b="1" dirty="0">
                <a:solidFill>
                  <a:srgbClr val="000000"/>
                </a:solidFill>
                <a:latin typeface="Times New Roman" panose="02020603050405020304" pitchFamily="18" charset="0"/>
                <a:cs typeface="Times New Roman" panose="02020603050405020304" pitchFamily="18" charset="0"/>
              </a:rPr>
              <a:t> “</a:t>
            </a:r>
            <a:r>
              <a:rPr lang="en-US" sz="2348" dirty="0">
                <a:solidFill>
                  <a:srgbClr val="000000"/>
                </a:solidFill>
                <a:latin typeface="Times New Roman" panose="02020603050405020304" pitchFamily="18" charset="0"/>
                <a:cs typeface="Times New Roman" panose="02020603050405020304" pitchFamily="18" charset="0"/>
              </a:rPr>
              <a:t>The expected outcome for this project is to improve the effectiveness of term deposit campaigns through data-driven insights, resulting in increased customer subscriptions, enhanced customer relationships, and maximize revenue generation for the bank.”</a:t>
            </a:r>
            <a:endParaRPr lang="en-US" sz="2348" dirty="0">
              <a:solidFill>
                <a:srgbClr val="000000"/>
              </a:solidFill>
              <a:latin typeface="Times New Roman"/>
            </a:endParaRPr>
          </a:p>
        </p:txBody>
      </p:sp>
      <p:pic>
        <p:nvPicPr>
          <p:cNvPr id="23" name="Picture 22">
            <a:extLst>
              <a:ext uri="{FF2B5EF4-FFF2-40B4-BE49-F238E27FC236}">
                <a16:creationId xmlns:a16="http://schemas.microsoft.com/office/drawing/2014/main" id="{3E2C2395-D647-67BA-2B7D-E39D729DB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3800" y="3009900"/>
            <a:ext cx="6934200" cy="45165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4555"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sp>
        <p:nvSpPr>
          <p:cNvPr id="12" name="TextBox 12"/>
          <p:cNvSpPr txBox="1"/>
          <p:nvPr/>
        </p:nvSpPr>
        <p:spPr>
          <a:xfrm>
            <a:off x="1088702" y="949983"/>
            <a:ext cx="5845498" cy="377026"/>
          </a:xfrm>
          <a:prstGeom prst="rect">
            <a:avLst/>
          </a:prstGeom>
        </p:spPr>
        <p:txBody>
          <a:bodyPr wrap="square" lIns="0" tIns="0" rIns="0" bIns="0" rtlCol="0" anchor="t">
            <a:spAutoFit/>
          </a:bodyPr>
          <a:lstStyle/>
          <a:p>
            <a:pPr>
              <a:lnSpc>
                <a:spcPts val="2800"/>
              </a:lnSpc>
              <a:spcBef>
                <a:spcPct val="0"/>
              </a:spcBef>
            </a:pPr>
            <a:r>
              <a:rPr lang="en-US" sz="2800" dirty="0">
                <a:solidFill>
                  <a:srgbClr val="593C8F"/>
                </a:solidFill>
                <a:latin typeface="League Spartan"/>
              </a:rPr>
              <a:t>DATA </a:t>
            </a:r>
            <a:r>
              <a:rPr lang="en-US" sz="2800" b="1" dirty="0">
                <a:solidFill>
                  <a:srgbClr val="593C8F"/>
                </a:solidFill>
                <a:latin typeface="League Spartan"/>
              </a:rPr>
              <a:t>UNDERSTANDING</a:t>
            </a:r>
            <a:r>
              <a:rPr lang="en-US" sz="2800" dirty="0">
                <a:solidFill>
                  <a:srgbClr val="593C8F"/>
                </a:solidFill>
                <a:latin typeface="League Spartan"/>
              </a:rPr>
              <a:t> </a:t>
            </a:r>
          </a:p>
        </p:txBody>
      </p:sp>
      <p:sp>
        <p:nvSpPr>
          <p:cNvPr id="13" name="TextBox 13"/>
          <p:cNvSpPr txBox="1"/>
          <p:nvPr/>
        </p:nvSpPr>
        <p:spPr>
          <a:xfrm>
            <a:off x="1029792" y="1635125"/>
            <a:ext cx="4957463" cy="349250"/>
          </a:xfrm>
          <a:prstGeom prst="rect">
            <a:avLst/>
          </a:prstGeom>
        </p:spPr>
        <p:txBody>
          <a:bodyPr lIns="0" tIns="0" rIns="0" bIns="0" rtlCol="0" anchor="t">
            <a:spAutoFit/>
          </a:bodyPr>
          <a:lstStyle/>
          <a:p>
            <a:pPr>
              <a:lnSpc>
                <a:spcPts val="2800"/>
              </a:lnSpc>
              <a:spcBef>
                <a:spcPct val="0"/>
              </a:spcBef>
            </a:pPr>
            <a:endParaRPr lang="en-US" sz="2000" dirty="0">
              <a:solidFill>
                <a:srgbClr val="593C8F"/>
              </a:solidFill>
              <a:latin typeface="League Spartan"/>
            </a:endParaRPr>
          </a:p>
        </p:txBody>
      </p:sp>
      <p:sp>
        <p:nvSpPr>
          <p:cNvPr id="15" name="AutoShape 15"/>
          <p:cNvSpPr/>
          <p:nvPr/>
        </p:nvSpPr>
        <p:spPr>
          <a:xfrm flipV="1">
            <a:off x="1029792" y="1542531"/>
            <a:ext cx="11086008" cy="92593"/>
          </a:xfrm>
          <a:prstGeom prst="line">
            <a:avLst/>
          </a:prstGeom>
          <a:ln w="38100" cap="flat">
            <a:solidFill>
              <a:srgbClr val="000000"/>
            </a:solidFill>
            <a:prstDash val="solid"/>
            <a:headEnd type="none" w="sm" len="sm"/>
            <a:tailEnd type="none" w="sm" len="sm"/>
          </a:ln>
        </p:spPr>
        <p:txBody>
          <a:bodyPr/>
          <a:lstStyle/>
          <a:p>
            <a:endParaRPr lang="en-IN"/>
          </a:p>
        </p:txBody>
      </p:sp>
      <p:sp>
        <p:nvSpPr>
          <p:cNvPr id="18" name="TextBox 16">
            <a:extLst>
              <a:ext uri="{FF2B5EF4-FFF2-40B4-BE49-F238E27FC236}">
                <a16:creationId xmlns:a16="http://schemas.microsoft.com/office/drawing/2014/main" id="{790A1F35-4FD7-6361-CC0D-E4C00DA09EF0}"/>
              </a:ext>
            </a:extLst>
          </p:cNvPr>
          <p:cNvSpPr txBox="1"/>
          <p:nvPr/>
        </p:nvSpPr>
        <p:spPr>
          <a:xfrm>
            <a:off x="1015504" y="2071032"/>
            <a:ext cx="10798498" cy="6756914"/>
          </a:xfrm>
          <a:prstGeom prst="rect">
            <a:avLst/>
          </a:prstGeom>
        </p:spPr>
        <p:txBody>
          <a:bodyPr wrap="square" lIns="0" tIns="0" rIns="0" bIns="0" rtlCol="0" anchor="t">
            <a:spAutoFit/>
          </a:bodyPr>
          <a:lstStyle/>
          <a:p>
            <a:pPr algn="just">
              <a:lnSpc>
                <a:spcPts val="2448"/>
              </a:lnSpc>
              <a:spcBef>
                <a:spcPct val="0"/>
              </a:spcBef>
            </a:pPr>
            <a:r>
              <a:rPr lang="en-US" sz="2400" b="1" u="sng" dirty="0">
                <a:solidFill>
                  <a:srgbClr val="000000"/>
                </a:solidFill>
                <a:latin typeface="Times New Roman" panose="02020603050405020304" pitchFamily="18" charset="0"/>
                <a:cs typeface="Times New Roman" panose="02020603050405020304" pitchFamily="18" charset="0"/>
              </a:rPr>
              <a:t>1. Understanding the Dataset -</a:t>
            </a:r>
          </a:p>
          <a:p>
            <a:pPr algn="just">
              <a:lnSpc>
                <a:spcPts val="2448"/>
              </a:lnSpc>
              <a:spcBef>
                <a:spcPct val="0"/>
              </a:spcBef>
            </a:pPr>
            <a:r>
              <a:rPr lang="en-US" sz="2400" b="1" dirty="0">
                <a:solidFill>
                  <a:srgbClr val="000000"/>
                </a:solidFill>
                <a:latin typeface="Times New Roman" panose="02020603050405020304" pitchFamily="18" charset="0"/>
                <a:cs typeface="Times New Roman" panose="02020603050405020304" pitchFamily="18" charset="0"/>
              </a:rPr>
              <a:t>	</a:t>
            </a:r>
          </a:p>
          <a:p>
            <a:pPr algn="just">
              <a:lnSpc>
                <a:spcPts val="2448"/>
              </a:lnSpc>
              <a:spcBef>
                <a:spcPct val="0"/>
              </a:spcBef>
            </a:pPr>
            <a:r>
              <a:rPr lang="en-US" sz="2400" b="1" u="sng" dirty="0">
                <a:solidFill>
                  <a:srgbClr val="000000"/>
                </a:solidFill>
                <a:latin typeface="Times New Roman" panose="02020603050405020304" pitchFamily="18" charset="0"/>
                <a:cs typeface="Times New Roman" panose="02020603050405020304" pitchFamily="18" charset="0"/>
              </a:rPr>
              <a:t>Collecting initial data - </a:t>
            </a:r>
            <a:r>
              <a:rPr lang="en-US" sz="2400" dirty="0">
                <a:solidFill>
                  <a:srgbClr val="000000"/>
                </a:solidFill>
                <a:latin typeface="Times New Roman" panose="02020603050405020304" pitchFamily="18" charset="0"/>
                <a:cs typeface="Times New Roman" panose="02020603050405020304" pitchFamily="18" charset="0"/>
              </a:rPr>
              <a:t>Received Bank term deposit data in CSV format along with 	attribute details and any accompanying questionnaire or objectives.</a:t>
            </a:r>
          </a:p>
          <a:p>
            <a:pPr algn="just">
              <a:lnSpc>
                <a:spcPts val="2448"/>
              </a:lnSpc>
              <a:spcBef>
                <a:spcPct val="0"/>
              </a:spcBef>
            </a:pPr>
            <a:endParaRPr lang="en-US" sz="2400" dirty="0">
              <a:solidFill>
                <a:srgbClr val="000000"/>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350" b="1" u="sng" dirty="0">
                <a:solidFill>
                  <a:srgbClr val="000000"/>
                </a:solidFill>
                <a:latin typeface="Times New Roman" panose="02020603050405020304" pitchFamily="18" charset="0"/>
                <a:cs typeface="Times New Roman" panose="02020603050405020304" pitchFamily="18" charset="0"/>
              </a:rPr>
              <a:t>Data Overview -  </a:t>
            </a:r>
            <a:r>
              <a:rPr lang="en-US" sz="2350" dirty="0">
                <a:solidFill>
                  <a:srgbClr val="000000"/>
                </a:solidFill>
                <a:latin typeface="Times New Roman" panose="02020603050405020304" pitchFamily="18" charset="0"/>
                <a:cs typeface="Times New Roman" panose="02020603050405020304" pitchFamily="18" charset="0"/>
              </a:rPr>
              <a:t>Dataset Size: 45,211 records, Attributes: 18 columns, Object Data 	Type: 11 columns, Integer Data Type: 7 columns, Float Data Type: 1 column</a:t>
            </a:r>
          </a:p>
          <a:p>
            <a:pPr algn="just">
              <a:lnSpc>
                <a:spcPts val="2448"/>
              </a:lnSpc>
              <a:spcBef>
                <a:spcPct val="0"/>
              </a:spcBef>
            </a:pPr>
            <a:endParaRPr lang="en-US" sz="2350" dirty="0">
              <a:solidFill>
                <a:srgbClr val="000000"/>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350" b="1" u="sng" dirty="0">
                <a:solidFill>
                  <a:srgbClr val="000000"/>
                </a:solidFill>
                <a:latin typeface="Times New Roman" panose="02020603050405020304" pitchFamily="18" charset="0"/>
                <a:cs typeface="Times New Roman" panose="02020603050405020304" pitchFamily="18" charset="0"/>
              </a:rPr>
              <a:t>Data Quality Assessment </a:t>
            </a:r>
            <a:r>
              <a:rPr lang="en-US" sz="2350" b="1" dirty="0">
                <a:solidFill>
                  <a:srgbClr val="000000"/>
                </a:solidFill>
                <a:latin typeface="Times New Roman" panose="02020603050405020304" pitchFamily="18" charset="0"/>
                <a:cs typeface="Times New Roman" panose="02020603050405020304" pitchFamily="18" charset="0"/>
              </a:rPr>
              <a:t>- </a:t>
            </a:r>
          </a:p>
          <a:p>
            <a:pPr marL="457200" indent="-457200" algn="just">
              <a:lnSpc>
                <a:spcPts val="2448"/>
              </a:lnSpc>
              <a:spcBef>
                <a:spcPct val="0"/>
              </a:spcBef>
              <a:buAutoNum type="arabicPeriod"/>
            </a:pPr>
            <a:r>
              <a:rPr lang="en-US" sz="2350" b="1" u="sng" dirty="0">
                <a:solidFill>
                  <a:srgbClr val="000000"/>
                </a:solidFill>
                <a:latin typeface="Times New Roman" panose="02020603050405020304" pitchFamily="18" charset="0"/>
                <a:cs typeface="Times New Roman" panose="02020603050405020304" pitchFamily="18" charset="0"/>
              </a:rPr>
              <a:t>Missing Values - </a:t>
            </a:r>
            <a:r>
              <a:rPr lang="en-US" sz="2350" dirty="0">
                <a:solidFill>
                  <a:srgbClr val="000000"/>
                </a:solidFill>
                <a:latin typeface="Times New Roman" panose="02020603050405020304" pitchFamily="18" charset="0"/>
                <a:cs typeface="Times New Roman" panose="02020603050405020304" pitchFamily="18" charset="0"/>
              </a:rPr>
              <a:t>"Missing values were found in the 'age' attribute (20 records), 	'month' attribute (50 records), 'response' attribute (30 records), and 'year' attribute 	(50 records). All other attributes have no missing values.“</a:t>
            </a:r>
          </a:p>
          <a:p>
            <a:pPr algn="just">
              <a:lnSpc>
                <a:spcPts val="2448"/>
              </a:lnSpc>
              <a:spcBef>
                <a:spcPct val="0"/>
              </a:spcBef>
            </a:pPr>
            <a:endParaRPr lang="en-US" sz="2350" dirty="0">
              <a:solidFill>
                <a:srgbClr val="000000"/>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350" b="1" dirty="0">
                <a:solidFill>
                  <a:srgbClr val="000000"/>
                </a:solidFill>
                <a:latin typeface="Times New Roman" panose="02020603050405020304" pitchFamily="18" charset="0"/>
                <a:cs typeface="Times New Roman" panose="02020603050405020304" pitchFamily="18" charset="0"/>
              </a:rPr>
              <a:t>2. </a:t>
            </a:r>
            <a:r>
              <a:rPr lang="en-US" sz="2350" b="1" u="sng" dirty="0">
                <a:solidFill>
                  <a:srgbClr val="000000"/>
                </a:solidFill>
                <a:latin typeface="Times New Roman" panose="02020603050405020304" pitchFamily="18" charset="0"/>
                <a:cs typeface="Times New Roman" panose="02020603050405020304" pitchFamily="18" charset="0"/>
              </a:rPr>
              <a:t>Outliers - </a:t>
            </a:r>
            <a:r>
              <a:rPr lang="en-US" sz="2350" dirty="0">
                <a:solidFill>
                  <a:srgbClr val="000000"/>
                </a:solidFill>
                <a:latin typeface="Times New Roman" panose="02020603050405020304" pitchFamily="18" charset="0"/>
                <a:cs typeface="Times New Roman" panose="02020603050405020304" pitchFamily="18" charset="0"/>
              </a:rPr>
              <a:t>"Outliers are present in the following columns: Age, Balance, Campaign,          	</a:t>
            </a:r>
            <a:r>
              <a:rPr lang="en-US" sz="2350" dirty="0" err="1">
                <a:solidFill>
                  <a:srgbClr val="000000"/>
                </a:solidFill>
                <a:latin typeface="Times New Roman" panose="02020603050405020304" pitchFamily="18" charset="0"/>
                <a:cs typeface="Times New Roman" panose="02020603050405020304" pitchFamily="18" charset="0"/>
              </a:rPr>
              <a:t>Pdays</a:t>
            </a:r>
            <a:r>
              <a:rPr lang="en-US" sz="2350" dirty="0">
                <a:solidFill>
                  <a:srgbClr val="000000"/>
                </a:solidFill>
                <a:latin typeface="Times New Roman" panose="02020603050405020304" pitchFamily="18" charset="0"/>
                <a:cs typeface="Times New Roman" panose="02020603050405020304" pitchFamily="18" charset="0"/>
              </a:rPr>
              <a:t>, Previous, and </a:t>
            </a:r>
            <a:r>
              <a:rPr lang="en-US" sz="2350" dirty="0" err="1">
                <a:solidFill>
                  <a:srgbClr val="000000"/>
                </a:solidFill>
                <a:latin typeface="Times New Roman" panose="02020603050405020304" pitchFamily="18" charset="0"/>
                <a:cs typeface="Times New Roman" panose="02020603050405020304" pitchFamily="18" charset="0"/>
              </a:rPr>
              <a:t>Duration_min</a:t>
            </a:r>
            <a:r>
              <a:rPr lang="en-US" sz="2350" dirty="0">
                <a:solidFill>
                  <a:srgbClr val="000000"/>
                </a:solidFill>
                <a:latin typeface="Times New Roman" panose="02020603050405020304" pitchFamily="18" charset="0"/>
                <a:cs typeface="Times New Roman" panose="02020603050405020304" pitchFamily="18" charset="0"/>
              </a:rPr>
              <a:t>. Conversely, no outliers were detected in the 	Salary and Day columns.“ </a:t>
            </a:r>
          </a:p>
          <a:p>
            <a:pPr algn="just">
              <a:lnSpc>
                <a:spcPts val="2448"/>
              </a:lnSpc>
              <a:spcBef>
                <a:spcPct val="0"/>
              </a:spcBef>
            </a:pPr>
            <a:endParaRPr lang="en-US" sz="2350" dirty="0">
              <a:solidFill>
                <a:srgbClr val="000000"/>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350" b="1" dirty="0">
                <a:solidFill>
                  <a:srgbClr val="000000"/>
                </a:solidFill>
                <a:latin typeface="Times New Roman" panose="02020603050405020304" pitchFamily="18" charset="0"/>
                <a:cs typeface="Times New Roman" panose="02020603050405020304" pitchFamily="18" charset="0"/>
              </a:rPr>
              <a:t>3. </a:t>
            </a:r>
            <a:r>
              <a:rPr lang="en-US" sz="2350" b="1" u="sng" dirty="0">
                <a:solidFill>
                  <a:srgbClr val="000000"/>
                </a:solidFill>
                <a:latin typeface="Times New Roman" panose="02020603050405020304" pitchFamily="18" charset="0"/>
                <a:cs typeface="Times New Roman" panose="02020603050405020304" pitchFamily="18" charset="0"/>
              </a:rPr>
              <a:t>Data inconsistencies - </a:t>
            </a:r>
            <a:r>
              <a:rPr lang="en-US" sz="2350" dirty="0">
                <a:solidFill>
                  <a:srgbClr val="000000"/>
                </a:solidFill>
                <a:latin typeface="Times New Roman" panose="02020603050405020304" pitchFamily="18" charset="0"/>
                <a:cs typeface="Times New Roman" panose="02020603050405020304" pitchFamily="18" charset="0"/>
              </a:rPr>
              <a:t>"Inconsistencies were observed in the dataset, including:</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Variations in marital status, contact methods, and campaign outcomes.</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Missing values in the 'month' and 'response' columns.</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Potential data entry errors or anomalies in the 'age' column."</a:t>
            </a:r>
          </a:p>
          <a:p>
            <a:pPr algn="just">
              <a:lnSpc>
                <a:spcPts val="2448"/>
              </a:lnSpc>
              <a:spcBef>
                <a:spcPct val="0"/>
              </a:spcBef>
            </a:pPr>
            <a:r>
              <a:rPr lang="en-US" sz="1748" dirty="0">
                <a:solidFill>
                  <a:srgbClr val="000000"/>
                </a:solidFill>
                <a:latin typeface="Poppins"/>
              </a:rPr>
              <a:t>	 </a:t>
            </a:r>
          </a:p>
        </p:txBody>
      </p:sp>
      <p:pic>
        <p:nvPicPr>
          <p:cNvPr id="4" name="Picture 3">
            <a:extLst>
              <a:ext uri="{FF2B5EF4-FFF2-40B4-BE49-F238E27FC236}">
                <a16:creationId xmlns:a16="http://schemas.microsoft.com/office/drawing/2014/main" id="{7359F41A-6C82-B4F7-5D12-56B2171C41E3}"/>
              </a:ext>
            </a:extLst>
          </p:cNvPr>
          <p:cNvPicPr>
            <a:picLocks noChangeAspect="1"/>
          </p:cNvPicPr>
          <p:nvPr/>
        </p:nvPicPr>
        <p:blipFill>
          <a:blip r:embed="rId3"/>
          <a:stretch>
            <a:fillRect/>
          </a:stretch>
        </p:blipFill>
        <p:spPr>
          <a:xfrm>
            <a:off x="12149137" y="1542530"/>
            <a:ext cx="5715000" cy="75765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1"/>
            <a:ext cx="18288000" cy="1017357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sp>
        <p:nvSpPr>
          <p:cNvPr id="12" name="TextBox 12"/>
          <p:cNvSpPr txBox="1"/>
          <p:nvPr/>
        </p:nvSpPr>
        <p:spPr>
          <a:xfrm>
            <a:off x="1143000" y="914541"/>
            <a:ext cx="5845498" cy="377026"/>
          </a:xfrm>
          <a:prstGeom prst="rect">
            <a:avLst/>
          </a:prstGeom>
        </p:spPr>
        <p:txBody>
          <a:bodyPr wrap="square" lIns="0" tIns="0" rIns="0" bIns="0" rtlCol="0" anchor="t">
            <a:spAutoFit/>
          </a:bodyPr>
          <a:lstStyle/>
          <a:p>
            <a:pPr>
              <a:lnSpc>
                <a:spcPts val="2800"/>
              </a:lnSpc>
              <a:spcBef>
                <a:spcPct val="0"/>
              </a:spcBef>
            </a:pPr>
            <a:r>
              <a:rPr lang="en-US" sz="2800" dirty="0">
                <a:solidFill>
                  <a:srgbClr val="593C8F"/>
                </a:solidFill>
                <a:latin typeface="League Spartan"/>
              </a:rPr>
              <a:t>DATA </a:t>
            </a:r>
            <a:r>
              <a:rPr lang="en-US" sz="2800" b="1" dirty="0">
                <a:solidFill>
                  <a:srgbClr val="593C8F"/>
                </a:solidFill>
                <a:latin typeface="League Spartan"/>
              </a:rPr>
              <a:t>PREPERATION</a:t>
            </a:r>
            <a:r>
              <a:rPr lang="en-US" sz="2800" dirty="0">
                <a:solidFill>
                  <a:srgbClr val="593C8F"/>
                </a:solidFill>
                <a:latin typeface="League Spartan"/>
              </a:rPr>
              <a:t> </a:t>
            </a:r>
          </a:p>
        </p:txBody>
      </p:sp>
      <p:sp>
        <p:nvSpPr>
          <p:cNvPr id="13" name="TextBox 13"/>
          <p:cNvSpPr txBox="1"/>
          <p:nvPr/>
        </p:nvSpPr>
        <p:spPr>
          <a:xfrm>
            <a:off x="1029792" y="1635125"/>
            <a:ext cx="4957463" cy="349250"/>
          </a:xfrm>
          <a:prstGeom prst="rect">
            <a:avLst/>
          </a:prstGeom>
        </p:spPr>
        <p:txBody>
          <a:bodyPr lIns="0" tIns="0" rIns="0" bIns="0" rtlCol="0" anchor="t">
            <a:spAutoFit/>
          </a:bodyPr>
          <a:lstStyle/>
          <a:p>
            <a:pPr>
              <a:lnSpc>
                <a:spcPts val="2800"/>
              </a:lnSpc>
              <a:spcBef>
                <a:spcPct val="0"/>
              </a:spcBef>
            </a:pPr>
            <a:endParaRPr lang="en-US" sz="2000" dirty="0">
              <a:solidFill>
                <a:srgbClr val="593C8F"/>
              </a:solidFill>
              <a:latin typeface="League Spartan"/>
            </a:endParaRPr>
          </a:p>
        </p:txBody>
      </p:sp>
      <p:sp>
        <p:nvSpPr>
          <p:cNvPr id="15" name="AutoShape 15"/>
          <p:cNvSpPr/>
          <p:nvPr/>
        </p:nvSpPr>
        <p:spPr>
          <a:xfrm flipV="1">
            <a:off x="1001552" y="1388770"/>
            <a:ext cx="10798498" cy="74575"/>
          </a:xfrm>
          <a:prstGeom prst="line">
            <a:avLst/>
          </a:prstGeom>
          <a:ln w="38100" cap="flat">
            <a:solidFill>
              <a:srgbClr val="000000"/>
            </a:solidFill>
            <a:prstDash val="solid"/>
            <a:headEnd type="none" w="sm" len="sm"/>
            <a:tailEnd type="none" w="sm" len="sm"/>
          </a:ln>
        </p:spPr>
        <p:txBody>
          <a:bodyPr/>
          <a:lstStyle/>
          <a:p>
            <a:endParaRPr lang="en-IN"/>
          </a:p>
        </p:txBody>
      </p:sp>
      <p:sp>
        <p:nvSpPr>
          <p:cNvPr id="18" name="TextBox 16">
            <a:extLst>
              <a:ext uri="{FF2B5EF4-FFF2-40B4-BE49-F238E27FC236}">
                <a16:creationId xmlns:a16="http://schemas.microsoft.com/office/drawing/2014/main" id="{790A1F35-4FD7-6361-CC0D-E4C00DA09EF0}"/>
              </a:ext>
            </a:extLst>
          </p:cNvPr>
          <p:cNvSpPr txBox="1"/>
          <p:nvPr/>
        </p:nvSpPr>
        <p:spPr>
          <a:xfrm>
            <a:off x="1001552" y="1898226"/>
            <a:ext cx="10798498" cy="8002191"/>
          </a:xfrm>
          <a:prstGeom prst="rect">
            <a:avLst/>
          </a:prstGeom>
        </p:spPr>
        <p:txBody>
          <a:bodyPr wrap="square" lIns="0" tIns="0" rIns="0" bIns="0" rtlCol="0" anchor="t">
            <a:spAutoFit/>
          </a:bodyPr>
          <a:lstStyle/>
          <a:p>
            <a:pPr algn="just">
              <a:lnSpc>
                <a:spcPts val="2448"/>
              </a:lnSpc>
              <a:spcBef>
                <a:spcPct val="0"/>
              </a:spcBef>
            </a:pPr>
            <a:r>
              <a:rPr lang="en-US" sz="2400" b="1" u="sng" dirty="0">
                <a:solidFill>
                  <a:srgbClr val="000000"/>
                </a:solidFill>
                <a:latin typeface="Times New Roman" panose="02020603050405020304" pitchFamily="18" charset="0"/>
                <a:cs typeface="Times New Roman" panose="02020603050405020304" pitchFamily="18" charset="0"/>
              </a:rPr>
              <a:t>1. Data Preparation Phase-</a:t>
            </a:r>
          </a:p>
          <a:p>
            <a:pPr algn="just">
              <a:lnSpc>
                <a:spcPts val="2448"/>
              </a:lnSpc>
              <a:spcBef>
                <a:spcPct val="0"/>
              </a:spcBef>
            </a:pPr>
            <a:r>
              <a:rPr lang="en-US" sz="2400" b="1" dirty="0">
                <a:solidFill>
                  <a:srgbClr val="000000"/>
                </a:solidFill>
                <a:latin typeface="Times New Roman" panose="02020603050405020304" pitchFamily="18" charset="0"/>
                <a:cs typeface="Times New Roman" panose="02020603050405020304" pitchFamily="18" charset="0"/>
              </a:rPr>
              <a:t>	</a:t>
            </a:r>
            <a:endParaRPr lang="en-US" sz="2350" dirty="0">
              <a:solidFill>
                <a:srgbClr val="000000"/>
              </a:solidFill>
              <a:latin typeface="Times New Roman" panose="02020603050405020304" pitchFamily="18" charset="0"/>
              <a:cs typeface="Times New Roman" panose="02020603050405020304" pitchFamily="18" charset="0"/>
            </a:endParaRPr>
          </a:p>
          <a:p>
            <a:pPr marL="457200" indent="-457200">
              <a:lnSpc>
                <a:spcPts val="2448"/>
              </a:lnSpc>
              <a:spcBef>
                <a:spcPct val="0"/>
              </a:spcBef>
              <a:buAutoNum type="arabicPeriod"/>
            </a:pPr>
            <a:r>
              <a:rPr lang="en-US" sz="2350" b="1" u="sng" dirty="0">
                <a:solidFill>
                  <a:srgbClr val="000000"/>
                </a:solidFill>
                <a:latin typeface="Times New Roman" panose="02020603050405020304" pitchFamily="18" charset="0"/>
                <a:cs typeface="Times New Roman" panose="02020603050405020304" pitchFamily="18" charset="0"/>
              </a:rPr>
              <a:t>Handling Missing Values-</a:t>
            </a:r>
            <a:br>
              <a:rPr lang="en-US" sz="2350" dirty="0">
                <a:solidFill>
                  <a:srgbClr val="000000"/>
                </a:solidFill>
                <a:latin typeface="Times New Roman" panose="02020603050405020304" pitchFamily="18" charset="0"/>
                <a:cs typeface="Times New Roman" panose="02020603050405020304" pitchFamily="18" charset="0"/>
              </a:rPr>
            </a:br>
            <a:r>
              <a:rPr lang="en-US" sz="2350" dirty="0">
                <a:solidFill>
                  <a:srgbClr val="000000"/>
                </a:solidFill>
                <a:latin typeface="Times New Roman" panose="02020603050405020304" pitchFamily="18" charset="0"/>
                <a:cs typeface="Times New Roman" panose="02020603050405020304" pitchFamily="18" charset="0"/>
              </a:rPr>
              <a:t>	"Missing values in numerical columns (e.g., age) were imputed using median 	imputation, while missing values in categorical columns (e.g., month, response, 	year) were imputed using mode imputation, to maintain data integrity and preserve 	central tendencies in the dataset.“</a:t>
            </a:r>
          </a:p>
          <a:p>
            <a:pPr algn="just">
              <a:lnSpc>
                <a:spcPts val="2448"/>
              </a:lnSpc>
              <a:spcBef>
                <a:spcPct val="0"/>
              </a:spcBef>
            </a:pPr>
            <a:r>
              <a:rPr lang="en-US" sz="2350" b="1" dirty="0">
                <a:solidFill>
                  <a:srgbClr val="000000"/>
                </a:solidFill>
                <a:latin typeface="Times New Roman" panose="02020603050405020304" pitchFamily="18" charset="0"/>
                <a:cs typeface="Times New Roman" panose="02020603050405020304" pitchFamily="18" charset="0"/>
              </a:rPr>
              <a:t>2. </a:t>
            </a:r>
            <a:r>
              <a:rPr lang="en-US" sz="2350" b="1" u="sng" dirty="0">
                <a:solidFill>
                  <a:srgbClr val="000000"/>
                </a:solidFill>
                <a:latin typeface="Times New Roman" panose="02020603050405020304" pitchFamily="18" charset="0"/>
                <a:cs typeface="Times New Roman" panose="02020603050405020304" pitchFamily="18" charset="0"/>
              </a:rPr>
              <a:t>Outliers - </a:t>
            </a:r>
            <a:endParaRPr lang="en-US" sz="2350" dirty="0">
              <a:solidFill>
                <a:srgbClr val="000000"/>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350" dirty="0">
                <a:solidFill>
                  <a:srgbClr val="000000"/>
                </a:solidFill>
                <a:latin typeface="Times New Roman" panose="02020603050405020304" pitchFamily="18" charset="0"/>
                <a:cs typeface="Times New Roman" panose="02020603050405020304" pitchFamily="18" charset="0"/>
              </a:rPr>
              <a:t>	“In the Data Preparation phase, outliers in columns such as age, balance, 	campaign, </a:t>
            </a:r>
            <a:r>
              <a:rPr lang="en-US" sz="2350" dirty="0" err="1">
                <a:solidFill>
                  <a:srgbClr val="000000"/>
                </a:solidFill>
                <a:latin typeface="Times New Roman" panose="02020603050405020304" pitchFamily="18" charset="0"/>
                <a:cs typeface="Times New Roman" panose="02020603050405020304" pitchFamily="18" charset="0"/>
              </a:rPr>
              <a:t>pdays</a:t>
            </a:r>
            <a:r>
              <a:rPr lang="en-US" sz="2350" dirty="0">
                <a:solidFill>
                  <a:srgbClr val="000000"/>
                </a:solidFill>
                <a:latin typeface="Times New Roman" panose="02020603050405020304" pitchFamily="18" charset="0"/>
                <a:cs typeface="Times New Roman" panose="02020603050405020304" pitchFamily="18" charset="0"/>
              </a:rPr>
              <a:t>, previous, and </a:t>
            </a:r>
            <a:r>
              <a:rPr lang="en-US" sz="2350" dirty="0" err="1">
                <a:solidFill>
                  <a:srgbClr val="000000"/>
                </a:solidFill>
                <a:latin typeface="Times New Roman" panose="02020603050405020304" pitchFamily="18" charset="0"/>
                <a:cs typeface="Times New Roman" panose="02020603050405020304" pitchFamily="18" charset="0"/>
              </a:rPr>
              <a:t>duration_min</a:t>
            </a:r>
            <a:r>
              <a:rPr lang="en-US" sz="2350" dirty="0">
                <a:solidFill>
                  <a:srgbClr val="000000"/>
                </a:solidFill>
                <a:latin typeface="Times New Roman" panose="02020603050405020304" pitchFamily="18" charset="0"/>
                <a:cs typeface="Times New Roman" panose="02020603050405020304" pitchFamily="18" charset="0"/>
              </a:rPr>
              <a:t> were effectively managed using the 	Interquartile Range (IQR) method. .“ </a:t>
            </a:r>
          </a:p>
          <a:p>
            <a:pPr algn="just">
              <a:lnSpc>
                <a:spcPts val="2448"/>
              </a:lnSpc>
              <a:spcBef>
                <a:spcPct val="0"/>
              </a:spcBef>
            </a:pPr>
            <a:r>
              <a:rPr lang="en-US" sz="2350" b="1" dirty="0">
                <a:solidFill>
                  <a:srgbClr val="000000"/>
                </a:solidFill>
                <a:latin typeface="Times New Roman" panose="02020603050405020304" pitchFamily="18" charset="0"/>
                <a:cs typeface="Times New Roman" panose="02020603050405020304" pitchFamily="18" charset="0"/>
              </a:rPr>
              <a:t>3. </a:t>
            </a:r>
            <a:r>
              <a:rPr lang="en-US" sz="2350" b="1" u="sng" dirty="0">
                <a:solidFill>
                  <a:srgbClr val="000000"/>
                </a:solidFill>
                <a:latin typeface="Times New Roman" panose="02020603050405020304" pitchFamily="18" charset="0"/>
                <a:cs typeface="Times New Roman" panose="02020603050405020304" pitchFamily="18" charset="0"/>
              </a:rPr>
              <a:t>Data inconsistencies – </a:t>
            </a:r>
          </a:p>
          <a:p>
            <a:pPr algn="just">
              <a:lnSpc>
                <a:spcPts val="2448"/>
              </a:lnSpc>
              <a:spcBef>
                <a:spcPct val="0"/>
              </a:spcBef>
            </a:pPr>
            <a:r>
              <a:rPr lang="en-US" sz="2350" dirty="0">
                <a:solidFill>
                  <a:srgbClr val="000000"/>
                </a:solidFill>
                <a:latin typeface="Times New Roman" panose="02020603050405020304" pitchFamily="18" charset="0"/>
                <a:cs typeface="Times New Roman" panose="02020603050405020304" pitchFamily="18" charset="0"/>
              </a:rPr>
              <a:t>	“Data inconsistencies were addressed through resolving variations in categorical 	data such as marital status, contact methods, and campaign outcomes, as well as 	handling missing values in the 'month' and 'response' columns to ensure dataset 	coherence and reliability for analysis."</a:t>
            </a:r>
          </a:p>
          <a:p>
            <a:pPr algn="just">
              <a:lnSpc>
                <a:spcPts val="2448"/>
              </a:lnSpc>
              <a:spcBef>
                <a:spcPct val="0"/>
              </a:spcBef>
            </a:pPr>
            <a:r>
              <a:rPr lang="en-US" sz="1748" b="1" dirty="0">
                <a:solidFill>
                  <a:srgbClr val="000000"/>
                </a:solidFill>
                <a:latin typeface="Poppins"/>
              </a:rPr>
              <a:t>4. </a:t>
            </a:r>
            <a:r>
              <a:rPr lang="en-US" sz="2350" b="1" u="sng" dirty="0">
                <a:solidFill>
                  <a:srgbClr val="000000"/>
                </a:solidFill>
                <a:latin typeface="Times New Roman" panose="02020603050405020304" pitchFamily="18" charset="0"/>
                <a:cs typeface="Times New Roman" panose="02020603050405020304" pitchFamily="18" charset="0"/>
              </a:rPr>
              <a:t>Data Transformation </a:t>
            </a:r>
            <a:r>
              <a:rPr lang="en-US" sz="2350" dirty="0">
                <a:solidFill>
                  <a:srgbClr val="000000"/>
                </a:solidFill>
                <a:latin typeface="Times New Roman" panose="02020603050405020304" pitchFamily="18" charset="0"/>
                <a:cs typeface="Times New Roman" panose="02020603050405020304" pitchFamily="18" charset="0"/>
              </a:rPr>
              <a:t>– </a:t>
            </a:r>
          </a:p>
          <a:p>
            <a:pPr marL="971550" lvl="1" indent="-514350" algn="just">
              <a:lnSpc>
                <a:spcPts val="2448"/>
              </a:lnSpc>
              <a:spcBef>
                <a:spcPct val="0"/>
              </a:spcBef>
              <a:buFont typeface="+mj-lt"/>
              <a:buAutoNum type="romanUcPeriod"/>
            </a:pPr>
            <a:r>
              <a:rPr lang="en-US" sz="2350" dirty="0">
                <a:solidFill>
                  <a:srgbClr val="000000"/>
                </a:solidFill>
                <a:latin typeface="Times New Roman" panose="02020603050405020304" pitchFamily="18" charset="0"/>
                <a:cs typeface="Times New Roman" panose="02020603050405020304" pitchFamily="18" charset="0"/>
              </a:rPr>
              <a:t>"In the Data Preparation phase, columns were partitioned according to specific requirements or criteria.</a:t>
            </a:r>
          </a:p>
          <a:p>
            <a:pPr marL="971550" lvl="1" indent="-514350" algn="just">
              <a:lnSpc>
                <a:spcPts val="2448"/>
              </a:lnSpc>
              <a:spcBef>
                <a:spcPct val="0"/>
              </a:spcBef>
              <a:buFont typeface="+mj-lt"/>
              <a:buAutoNum type="romanUcPeriod"/>
            </a:pPr>
            <a:r>
              <a:rPr lang="en-US" sz="2350" dirty="0">
                <a:solidFill>
                  <a:srgbClr val="000000"/>
                </a:solidFill>
                <a:latin typeface="Times New Roman" panose="02020603050405020304" pitchFamily="18" charset="0"/>
                <a:cs typeface="Times New Roman" panose="02020603050405020304" pitchFamily="18" charset="0"/>
              </a:rPr>
              <a:t>“Feature engineering techniques were applied to enhance model performance. This involved creating new features such as age groups and income categories to better capture underlying patterns in the data. </a:t>
            </a:r>
          </a:p>
          <a:p>
            <a:pPr marL="971550" lvl="1" indent="-514350" algn="just">
              <a:lnSpc>
                <a:spcPts val="2448"/>
              </a:lnSpc>
              <a:spcBef>
                <a:spcPct val="0"/>
              </a:spcBef>
              <a:buFont typeface="+mj-lt"/>
              <a:buAutoNum type="romanUcPeriod"/>
            </a:pPr>
            <a:r>
              <a:rPr lang="en-US" sz="2350" dirty="0">
                <a:solidFill>
                  <a:srgbClr val="000000"/>
                </a:solidFill>
                <a:latin typeface="Times New Roman" panose="02020603050405020304" pitchFamily="18" charset="0"/>
                <a:cs typeface="Times New Roman" panose="02020603050405020304" pitchFamily="18" charset="0"/>
              </a:rPr>
              <a:t>“One-hot encoding and ordinal encoding methods were utilized to transform categorical columns, ensuring consistency and compatibility for subsequent modeling.”</a:t>
            </a:r>
          </a:p>
          <a:p>
            <a:pPr marL="857250" lvl="1" indent="-400050">
              <a:lnSpc>
                <a:spcPts val="2448"/>
              </a:lnSpc>
              <a:spcBef>
                <a:spcPct val="0"/>
              </a:spcBef>
              <a:buFont typeface="+mj-lt"/>
              <a:buAutoNum type="romanUcPeriod"/>
            </a:pPr>
            <a:endParaRPr lang="en-US" sz="2350" b="1" u="sng" dirty="0">
              <a:solidFill>
                <a:srgbClr val="000000"/>
              </a:solidFill>
              <a:latin typeface="Times New Roman" panose="02020603050405020304" pitchFamily="18" charset="0"/>
              <a:cs typeface="Times New Roman" panose="02020603050405020304" pitchFamily="18" charset="0"/>
            </a:endParaRPr>
          </a:p>
        </p:txBody>
      </p:sp>
      <p:grpSp>
        <p:nvGrpSpPr>
          <p:cNvPr id="10" name="Group 8">
            <a:extLst>
              <a:ext uri="{FF2B5EF4-FFF2-40B4-BE49-F238E27FC236}">
                <a16:creationId xmlns:a16="http://schemas.microsoft.com/office/drawing/2014/main" id="{AA510AF2-3EF6-033D-C2F5-A9DD133378A6}"/>
              </a:ext>
            </a:extLst>
          </p:cNvPr>
          <p:cNvGrpSpPr>
            <a:grpSpLocks noChangeAspect="1"/>
          </p:cNvGrpSpPr>
          <p:nvPr/>
        </p:nvGrpSpPr>
        <p:grpSpPr>
          <a:xfrm>
            <a:off x="11887200" y="1"/>
            <a:ext cx="3255770" cy="10286998"/>
            <a:chOff x="0" y="38550"/>
            <a:chExt cx="786130" cy="3278240"/>
          </a:xfrm>
        </p:grpSpPr>
        <p:sp>
          <p:nvSpPr>
            <p:cNvPr id="11" name="Freeform 9">
              <a:extLst>
                <a:ext uri="{FF2B5EF4-FFF2-40B4-BE49-F238E27FC236}">
                  <a16:creationId xmlns:a16="http://schemas.microsoft.com/office/drawing/2014/main" id="{AC2937E7-4F5E-2918-B6E9-9E14A04B91BE}"/>
                </a:ext>
              </a:extLst>
            </p:cNvPr>
            <p:cNvSpPr/>
            <p:nvPr/>
          </p:nvSpPr>
          <p:spPr>
            <a:xfrm>
              <a:off x="0" y="38550"/>
              <a:ext cx="786130" cy="32782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113" r="-270113"/>
              </a:stretch>
            </a:blipFill>
          </p:spPr>
          <p:txBody>
            <a:bodyPr/>
            <a:lstStyle/>
            <a:p>
              <a:endParaRPr lang="en-IN"/>
            </a:p>
          </p:txBody>
        </p:sp>
      </p:grpSp>
      <p:grpSp>
        <p:nvGrpSpPr>
          <p:cNvPr id="14" name="Group 6">
            <a:extLst>
              <a:ext uri="{FF2B5EF4-FFF2-40B4-BE49-F238E27FC236}">
                <a16:creationId xmlns:a16="http://schemas.microsoft.com/office/drawing/2014/main" id="{F1A30C69-6F49-0864-E458-CDC2FE4CDE8A}"/>
              </a:ext>
            </a:extLst>
          </p:cNvPr>
          <p:cNvGrpSpPr>
            <a:grpSpLocks noChangeAspect="1"/>
          </p:cNvGrpSpPr>
          <p:nvPr/>
        </p:nvGrpSpPr>
        <p:grpSpPr>
          <a:xfrm>
            <a:off x="15142970" y="-1"/>
            <a:ext cx="3125980" cy="10287001"/>
            <a:chOff x="170196" y="0"/>
            <a:chExt cx="615934" cy="3355340"/>
          </a:xfrm>
        </p:grpSpPr>
        <p:sp>
          <p:nvSpPr>
            <p:cNvPr id="16" name="Freeform 7">
              <a:extLst>
                <a:ext uri="{FF2B5EF4-FFF2-40B4-BE49-F238E27FC236}">
                  <a16:creationId xmlns:a16="http://schemas.microsoft.com/office/drawing/2014/main" id="{508F6CB9-9BE1-EE2C-F551-C611A7A31AA9}"/>
                </a:ext>
              </a:extLst>
            </p:cNvPr>
            <p:cNvSpPr/>
            <p:nvPr/>
          </p:nvSpPr>
          <p:spPr>
            <a:xfrm>
              <a:off x="170196" y="0"/>
              <a:ext cx="615934"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013" r="-270013"/>
              </a:stretch>
            </a:blipFill>
          </p:spPr>
          <p:txBody>
            <a:bodyPr/>
            <a:lstStyle/>
            <a:p>
              <a:endParaRPr lang="en-IN"/>
            </a:p>
          </p:txBody>
        </p:sp>
      </p:grpSp>
    </p:spTree>
    <p:extLst>
      <p:ext uri="{BB962C8B-B14F-4D97-AF65-F5344CB8AC3E}">
        <p14:creationId xmlns:p14="http://schemas.microsoft.com/office/powerpoint/2010/main" val="2174492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0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20312" r="-20312"/>
            </a:stretch>
          </a:blipFill>
        </p:spPr>
        <p:txBody>
          <a:bodyPr/>
          <a:lstStyle/>
          <a:p>
            <a:endParaRPr lang="en-IN" dirty="0"/>
          </a:p>
        </p:txBody>
      </p:sp>
      <p:grpSp>
        <p:nvGrpSpPr>
          <p:cNvPr id="6" name="Group 6"/>
          <p:cNvGrpSpPr>
            <a:grpSpLocks noChangeAspect="1"/>
          </p:cNvGrpSpPr>
          <p:nvPr/>
        </p:nvGrpSpPr>
        <p:grpSpPr>
          <a:xfrm>
            <a:off x="14249400" y="-120968"/>
            <a:ext cx="3810000" cy="10528935"/>
            <a:chOff x="170196" y="0"/>
            <a:chExt cx="615934" cy="3355340"/>
          </a:xfrm>
        </p:grpSpPr>
        <p:sp>
          <p:nvSpPr>
            <p:cNvPr id="7" name="Freeform 7"/>
            <p:cNvSpPr/>
            <p:nvPr/>
          </p:nvSpPr>
          <p:spPr>
            <a:xfrm>
              <a:off x="170196" y="0"/>
              <a:ext cx="615934"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013" r="-270013"/>
              </a:stretch>
            </a:blipFill>
          </p:spPr>
          <p:txBody>
            <a:bodyPr/>
            <a:lstStyle/>
            <a:p>
              <a:endParaRPr lang="en-IN"/>
            </a:p>
          </p:txBody>
        </p:sp>
      </p:grpSp>
      <p:grpSp>
        <p:nvGrpSpPr>
          <p:cNvPr id="8" name="Group 8"/>
          <p:cNvGrpSpPr>
            <a:grpSpLocks noChangeAspect="1"/>
          </p:cNvGrpSpPr>
          <p:nvPr/>
        </p:nvGrpSpPr>
        <p:grpSpPr>
          <a:xfrm>
            <a:off x="10896600" y="-120968"/>
            <a:ext cx="3255770"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txBody>
            <a:bodyPr/>
            <a:lstStyle/>
            <a:p>
              <a:endParaRPr lang="en-IN"/>
            </a:p>
          </p:txBody>
        </p:sp>
      </p:grpSp>
      <p:sp>
        <p:nvSpPr>
          <p:cNvPr id="13" name="TextBox 13"/>
          <p:cNvSpPr txBox="1"/>
          <p:nvPr/>
        </p:nvSpPr>
        <p:spPr>
          <a:xfrm>
            <a:off x="1010741" y="810942"/>
            <a:ext cx="4957463" cy="377026"/>
          </a:xfrm>
          <a:prstGeom prst="rect">
            <a:avLst/>
          </a:prstGeom>
        </p:spPr>
        <p:txBody>
          <a:bodyPr lIns="0" tIns="0" rIns="0" bIns="0" rtlCol="0" anchor="t">
            <a:spAutoFit/>
          </a:bodyPr>
          <a:lstStyle/>
          <a:p>
            <a:pPr>
              <a:lnSpc>
                <a:spcPts val="2800"/>
              </a:lnSpc>
              <a:spcBef>
                <a:spcPct val="0"/>
              </a:spcBef>
            </a:pPr>
            <a:r>
              <a:rPr lang="en-US" sz="2800" dirty="0">
                <a:solidFill>
                  <a:srgbClr val="593C8F"/>
                </a:solidFill>
                <a:latin typeface="League Spartan"/>
              </a:rPr>
              <a:t>MODELING</a:t>
            </a:r>
          </a:p>
        </p:txBody>
      </p:sp>
      <p:sp>
        <p:nvSpPr>
          <p:cNvPr id="15" name="AutoShape 15"/>
          <p:cNvSpPr/>
          <p:nvPr/>
        </p:nvSpPr>
        <p:spPr>
          <a:xfrm flipV="1">
            <a:off x="1010741" y="1272669"/>
            <a:ext cx="9769778" cy="59734"/>
          </a:xfrm>
          <a:prstGeom prst="line">
            <a:avLst/>
          </a:prstGeom>
          <a:ln w="38100" cap="flat">
            <a:solidFill>
              <a:srgbClr val="000000"/>
            </a:solidFill>
            <a:prstDash val="solid"/>
            <a:headEnd type="none" w="sm" len="sm"/>
            <a:tailEnd type="none" w="sm" len="sm"/>
          </a:ln>
        </p:spPr>
        <p:txBody>
          <a:bodyPr/>
          <a:lstStyle/>
          <a:p>
            <a:endParaRPr lang="en-IN" dirty="0"/>
          </a:p>
        </p:txBody>
      </p:sp>
      <p:sp>
        <p:nvSpPr>
          <p:cNvPr id="18" name="TextBox 16">
            <a:extLst>
              <a:ext uri="{FF2B5EF4-FFF2-40B4-BE49-F238E27FC236}">
                <a16:creationId xmlns:a16="http://schemas.microsoft.com/office/drawing/2014/main" id="{790A1F35-4FD7-6361-CC0D-E4C00DA09EF0}"/>
              </a:ext>
            </a:extLst>
          </p:cNvPr>
          <p:cNvSpPr txBox="1"/>
          <p:nvPr/>
        </p:nvSpPr>
        <p:spPr>
          <a:xfrm>
            <a:off x="1044079" y="1638300"/>
            <a:ext cx="9769778" cy="9017853"/>
          </a:xfrm>
          <a:prstGeom prst="rect">
            <a:avLst/>
          </a:prstGeom>
        </p:spPr>
        <p:txBody>
          <a:bodyPr wrap="square" lIns="0" tIns="0" rIns="0" bIns="0" rtlCol="0" anchor="t">
            <a:spAutoFit/>
          </a:bodyPr>
          <a:lstStyle/>
          <a:p>
            <a:pPr algn="just">
              <a:lnSpc>
                <a:spcPts val="2448"/>
              </a:lnSpc>
              <a:spcBef>
                <a:spcPct val="0"/>
              </a:spcBef>
            </a:pPr>
            <a:r>
              <a:rPr lang="en-US" sz="2350" dirty="0">
                <a:solidFill>
                  <a:srgbClr val="000000"/>
                </a:solidFill>
                <a:latin typeface="Times New Roman" panose="02020603050405020304" pitchFamily="18" charset="0"/>
                <a:cs typeface="Times New Roman" panose="02020603050405020304" pitchFamily="18" charset="0"/>
              </a:rPr>
              <a:t>- </a:t>
            </a:r>
            <a:r>
              <a:rPr lang="en-US" sz="2200" dirty="0">
                <a:solidFill>
                  <a:srgbClr val="000000"/>
                </a:solidFill>
                <a:latin typeface="Times New Roman" panose="02020603050405020304" pitchFamily="18" charset="0"/>
                <a:cs typeface="Times New Roman" panose="02020603050405020304" pitchFamily="18" charset="0"/>
              </a:rPr>
              <a:t>As I delve into the Modeling phase, </a:t>
            </a:r>
            <a:r>
              <a:rPr lang="en-US" sz="2200" dirty="0" err="1">
                <a:solidFill>
                  <a:srgbClr val="000000"/>
                </a:solidFill>
                <a:latin typeface="Times New Roman" panose="02020603050405020304" pitchFamily="18" charset="0"/>
                <a:cs typeface="Times New Roman" panose="02020603050405020304" pitchFamily="18" charset="0"/>
              </a:rPr>
              <a:t>i</a:t>
            </a:r>
            <a:r>
              <a:rPr lang="en-US" sz="2200" dirty="0">
                <a:solidFill>
                  <a:srgbClr val="000000"/>
                </a:solidFill>
                <a:latin typeface="Times New Roman" panose="02020603050405020304" pitchFamily="18" charset="0"/>
                <a:cs typeface="Times New Roman" panose="02020603050405020304" pitchFamily="18" charset="0"/>
              </a:rPr>
              <a:t> enter the heart of our analytical journey. This phase plays a pivotal role in transforming data into actionable insights.</a:t>
            </a:r>
          </a:p>
          <a:p>
            <a:pPr>
              <a:lnSpc>
                <a:spcPts val="2448"/>
              </a:lnSpc>
              <a:spcBef>
                <a:spcPct val="0"/>
              </a:spcBef>
            </a:pPr>
            <a:endParaRPr lang="en-US" sz="2200" dirty="0">
              <a:solidFill>
                <a:srgbClr val="000000"/>
              </a:solidFill>
              <a:latin typeface="Times New Roman" panose="02020603050405020304" pitchFamily="18" charset="0"/>
              <a:cs typeface="Times New Roman" panose="02020603050405020304" pitchFamily="18" charset="0"/>
            </a:endParaRPr>
          </a:p>
          <a:p>
            <a:pPr marL="514350" indent="-514350">
              <a:lnSpc>
                <a:spcPts val="2448"/>
              </a:lnSpc>
              <a:spcBef>
                <a:spcPct val="0"/>
              </a:spcBef>
              <a:buFont typeface="+mj-lt"/>
              <a:buAutoNum type="romanUcPeriod"/>
            </a:pPr>
            <a:r>
              <a:rPr lang="en-US" sz="2200" b="1" u="sng" dirty="0">
                <a:solidFill>
                  <a:srgbClr val="000000"/>
                </a:solidFill>
                <a:latin typeface="Times New Roman" panose="02020603050405020304" pitchFamily="18" charset="0"/>
                <a:cs typeface="Times New Roman" panose="02020603050405020304" pitchFamily="18" charset="0"/>
              </a:rPr>
              <a:t>Model Selection –</a:t>
            </a:r>
          </a:p>
          <a:p>
            <a:pPr marL="800100" lvl="1" indent="-342900" algn="just">
              <a:buFont typeface="Arial" panose="020B0604020202020204" pitchFamily="34" charset="0"/>
              <a:buChar char="•"/>
            </a:pPr>
            <a:r>
              <a:rPr lang="en-US" sz="2200" i="0" dirty="0">
                <a:solidFill>
                  <a:srgbClr val="0D0D0D"/>
                </a:solidFill>
                <a:effectLst/>
                <a:latin typeface="Times New Roman" panose="02020603050405020304" pitchFamily="18" charset="0"/>
                <a:cs typeface="Times New Roman" panose="02020603050405020304" pitchFamily="18" charset="0"/>
              </a:rPr>
              <a:t>Identifying modeling techniques tailored to project goals and dataset specifics.</a:t>
            </a:r>
          </a:p>
          <a:p>
            <a:pPr marL="800100" lvl="1" indent="-342900" algn="just">
              <a:buFont typeface="Arial" panose="020B0604020202020204" pitchFamily="34" charset="0"/>
              <a:buChar char="•"/>
            </a:pPr>
            <a:r>
              <a:rPr lang="en-US" sz="2200" i="0" dirty="0">
                <a:solidFill>
                  <a:srgbClr val="0D0D0D"/>
                </a:solidFill>
                <a:effectLst/>
                <a:latin typeface="Times New Roman" panose="02020603050405020304" pitchFamily="18" charset="0"/>
                <a:cs typeface="Times New Roman" panose="02020603050405020304" pitchFamily="18" charset="0"/>
              </a:rPr>
              <a:t>Considering regression and classification algorithms for predicting customer behaviors and financial outcomes.</a:t>
            </a:r>
          </a:p>
          <a:p>
            <a:pPr>
              <a:lnSpc>
                <a:spcPts val="2448"/>
              </a:lnSpc>
              <a:spcBef>
                <a:spcPct val="0"/>
              </a:spcBef>
            </a:pPr>
            <a:endParaRPr lang="en-US" sz="2200" dirty="0">
              <a:solidFill>
                <a:srgbClr val="000000"/>
              </a:solidFill>
              <a:latin typeface="Times New Roman" panose="02020603050405020304" pitchFamily="18" charset="0"/>
              <a:cs typeface="Times New Roman" panose="02020603050405020304" pitchFamily="18" charset="0"/>
            </a:endParaRPr>
          </a:p>
          <a:p>
            <a:pPr marL="514350" indent="-514350">
              <a:lnSpc>
                <a:spcPts val="2448"/>
              </a:lnSpc>
              <a:spcBef>
                <a:spcPct val="0"/>
              </a:spcBef>
              <a:buFont typeface="+mj-lt"/>
              <a:buAutoNum type="romanUcPeriod" startAt="2"/>
            </a:pPr>
            <a:r>
              <a:rPr lang="en-US" sz="2350" b="1" u="sng" dirty="0">
                <a:solidFill>
                  <a:srgbClr val="000000"/>
                </a:solidFill>
                <a:latin typeface="Times New Roman" panose="02020603050405020304" pitchFamily="18" charset="0"/>
                <a:cs typeface="Times New Roman" panose="02020603050405020304" pitchFamily="18" charset="0"/>
              </a:rPr>
              <a:t>Model Development –</a:t>
            </a:r>
          </a:p>
          <a:p>
            <a:pPr marL="800100" lvl="1" indent="-342900" algn="just">
              <a:lnSpc>
                <a:spcPts val="2448"/>
              </a:lnSpc>
              <a:spcBef>
                <a:spcPct val="0"/>
              </a:spcBef>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Splitting the dataset into training and testing sets for model training and evaluation.</a:t>
            </a:r>
          </a:p>
          <a:p>
            <a:pPr marL="800100" lvl="1" indent="-342900" algn="just">
              <a:lnSpc>
                <a:spcPts val="2448"/>
              </a:lnSpc>
              <a:spcBef>
                <a:spcPct val="0"/>
              </a:spcBef>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and financial outcomes accurately. Implementing regression and classification algorithms to predict customer behaviors </a:t>
            </a:r>
          </a:p>
          <a:p>
            <a:pPr>
              <a:lnSpc>
                <a:spcPts val="2448"/>
              </a:lnSpc>
              <a:spcBef>
                <a:spcPct val="0"/>
              </a:spcBef>
            </a:pPr>
            <a:endParaRPr lang="en-US" sz="2350" b="1" u="sng" dirty="0">
              <a:solidFill>
                <a:srgbClr val="000000"/>
              </a:solidFill>
              <a:latin typeface="Times New Roman" panose="02020603050405020304" pitchFamily="18" charset="0"/>
              <a:cs typeface="Times New Roman" panose="02020603050405020304" pitchFamily="18" charset="0"/>
            </a:endParaRPr>
          </a:p>
          <a:p>
            <a:pPr marL="514350" indent="-514350">
              <a:lnSpc>
                <a:spcPts val="2448"/>
              </a:lnSpc>
              <a:spcBef>
                <a:spcPct val="0"/>
              </a:spcBef>
              <a:buFont typeface="+mj-lt"/>
              <a:buAutoNum type="romanUcPeriod" startAt="3"/>
            </a:pPr>
            <a:r>
              <a:rPr lang="en-US" sz="2350" b="1" u="sng" dirty="0">
                <a:solidFill>
                  <a:srgbClr val="000000"/>
                </a:solidFill>
                <a:latin typeface="Times New Roman" panose="02020603050405020304" pitchFamily="18" charset="0"/>
                <a:cs typeface="Times New Roman" panose="02020603050405020304" pitchFamily="18" charset="0"/>
              </a:rPr>
              <a:t>Model Evaluation –</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Validating models with cross-validation techniques to ensure robustness and generalizability.</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Assessing model effectiveness in predicting customer churn, loan default, and other critical business indicators.</a:t>
            </a:r>
          </a:p>
          <a:p>
            <a:pPr lvl="1" algn="just">
              <a:lnSpc>
                <a:spcPts val="2448"/>
              </a:lnSpc>
              <a:spcBef>
                <a:spcPct val="0"/>
              </a:spcBef>
            </a:pPr>
            <a:endParaRPr lang="en-US" sz="2350" dirty="0">
              <a:solidFill>
                <a:srgbClr val="000000"/>
              </a:solidFill>
              <a:latin typeface="Times New Roman" panose="02020603050405020304" pitchFamily="18" charset="0"/>
              <a:cs typeface="Times New Roman" panose="02020603050405020304" pitchFamily="18" charset="0"/>
            </a:endParaRPr>
          </a:p>
          <a:p>
            <a:pPr marL="514350" indent="-514350">
              <a:lnSpc>
                <a:spcPts val="2448"/>
              </a:lnSpc>
              <a:spcBef>
                <a:spcPct val="0"/>
              </a:spcBef>
              <a:buFont typeface="+mj-lt"/>
              <a:buAutoNum type="romanUcPeriod" startAt="3"/>
            </a:pPr>
            <a:r>
              <a:rPr lang="en-US" sz="2350" b="1" u="sng" dirty="0">
                <a:solidFill>
                  <a:srgbClr val="000000"/>
                </a:solidFill>
                <a:latin typeface="Times New Roman" panose="02020603050405020304" pitchFamily="18" charset="0"/>
                <a:cs typeface="Times New Roman" panose="02020603050405020304" pitchFamily="18" charset="0"/>
              </a:rPr>
              <a:t>Model Interpretation </a:t>
            </a:r>
            <a:r>
              <a:rPr lang="en-US" sz="2350" dirty="0">
                <a:solidFill>
                  <a:srgbClr val="000000"/>
                </a:solidFill>
                <a:latin typeface="Times New Roman" panose="02020603050405020304" pitchFamily="18" charset="0"/>
                <a:cs typeface="Times New Roman" panose="02020603050405020304" pitchFamily="18" charset="0"/>
              </a:rPr>
              <a:t>–</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Interpreting model results to uncover key factors influencing customer behaviors and financial decisions.</a:t>
            </a:r>
          </a:p>
          <a:p>
            <a:pPr marL="914400" lvl="1" indent="-4572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Identifying actionable insights and strategic recommendations based on model findings.</a:t>
            </a:r>
          </a:p>
          <a:p>
            <a:pPr marL="800100" lvl="1" indent="-342900" algn="just">
              <a:lnSpc>
                <a:spcPts val="2448"/>
              </a:lnSpc>
              <a:spcBef>
                <a:spcPct val="0"/>
              </a:spcBef>
              <a:buFont typeface="Arial" panose="020B0604020202020204" pitchFamily="34" charset="0"/>
              <a:buChar char="•"/>
            </a:pPr>
            <a:r>
              <a:rPr lang="en-US" sz="2350" dirty="0">
                <a:solidFill>
                  <a:srgbClr val="000000"/>
                </a:solidFill>
                <a:latin typeface="Times New Roman" panose="02020603050405020304" pitchFamily="18" charset="0"/>
                <a:cs typeface="Times New Roman" panose="02020603050405020304" pitchFamily="18" charset="0"/>
              </a:rPr>
              <a:t>Leveraging model interpretation to optimize marketing strategies, risk assessment processes, and customer retention efforts.</a:t>
            </a:r>
          </a:p>
          <a:p>
            <a:pPr>
              <a:lnSpc>
                <a:spcPts val="2448"/>
              </a:lnSpc>
              <a:spcBef>
                <a:spcPct val="0"/>
              </a:spcBef>
            </a:pPr>
            <a:endParaRPr lang="en-US" sz="2350" b="1" u="sng" dirty="0">
              <a:solidFill>
                <a:srgbClr val="000000"/>
              </a:solidFill>
              <a:latin typeface="Times New Roman" panose="02020603050405020304" pitchFamily="18" charset="0"/>
              <a:cs typeface="Times New Roman" panose="02020603050405020304" pitchFamily="18" charset="0"/>
            </a:endParaRPr>
          </a:p>
          <a:p>
            <a:pPr lvl="1" algn="just">
              <a:lnSpc>
                <a:spcPts val="2448"/>
              </a:lnSpc>
              <a:spcBef>
                <a:spcPct val="0"/>
              </a:spcBef>
            </a:pPr>
            <a:endParaRPr lang="en-US" sz="2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84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81000" y="160167"/>
            <a:ext cx="7310978" cy="669414"/>
          </a:xfrm>
          <a:prstGeom prst="rect">
            <a:avLst/>
          </a:prstGeom>
        </p:spPr>
        <p:txBody>
          <a:bodyPr wrap="square" lIns="0" tIns="0" rIns="0" bIns="0" rtlCol="0" anchor="t">
            <a:spAutoFit/>
          </a:bodyPr>
          <a:lstStyle/>
          <a:p>
            <a:pPr>
              <a:lnSpc>
                <a:spcPts val="6018"/>
              </a:lnSpc>
              <a:spcBef>
                <a:spcPct val="0"/>
              </a:spcBef>
            </a:pPr>
            <a:r>
              <a:rPr lang="en-US" sz="2400" dirty="0">
                <a:solidFill>
                  <a:srgbClr val="FFFFFF"/>
                </a:solidFill>
                <a:latin typeface="League Spartan"/>
              </a:rPr>
              <a:t>Evaluation and Deployment </a:t>
            </a:r>
          </a:p>
        </p:txBody>
      </p:sp>
      <p:sp>
        <p:nvSpPr>
          <p:cNvPr id="6" name="AutoShape 6"/>
          <p:cNvSpPr/>
          <p:nvPr/>
        </p:nvSpPr>
        <p:spPr>
          <a:xfrm>
            <a:off x="0" y="829581"/>
            <a:ext cx="9867880" cy="51363"/>
          </a:xfrm>
          <a:prstGeom prst="line">
            <a:avLst/>
          </a:prstGeom>
          <a:ln w="38100" cap="flat">
            <a:solidFill>
              <a:srgbClr val="FFFFFF"/>
            </a:solidFill>
            <a:prstDash val="solid"/>
            <a:headEnd type="none" w="sm" len="sm"/>
            <a:tailEnd type="none" w="sm" len="sm"/>
          </a:ln>
        </p:spPr>
        <p:txBody>
          <a:bodyPr/>
          <a:lstStyle/>
          <a:p>
            <a:endParaRPr lang="en-IN" dirty="0"/>
          </a:p>
        </p:txBody>
      </p:sp>
      <p:sp>
        <p:nvSpPr>
          <p:cNvPr id="13" name="TextBox 13"/>
          <p:cNvSpPr txBox="1"/>
          <p:nvPr/>
        </p:nvSpPr>
        <p:spPr>
          <a:xfrm>
            <a:off x="228600" y="1195306"/>
            <a:ext cx="9639280" cy="9526903"/>
          </a:xfrm>
          <a:prstGeom prst="rect">
            <a:avLst/>
          </a:prstGeom>
        </p:spPr>
        <p:txBody>
          <a:bodyPr wrap="square" lIns="0" tIns="0" rIns="0" bIns="0" rtlCol="0" anchor="t">
            <a:spAutoFit/>
          </a:bodyPr>
          <a:lstStyle/>
          <a:p>
            <a:pPr algn="just">
              <a:lnSpc>
                <a:spcPts val="2448"/>
              </a:lnSpc>
              <a:spcBef>
                <a:spcPct val="0"/>
              </a:spcBef>
            </a:pPr>
            <a:r>
              <a:rPr lang="en-US" sz="2200" b="1" u="sng" dirty="0">
                <a:solidFill>
                  <a:srgbClr val="FFFFFF"/>
                </a:solidFill>
                <a:latin typeface="Times New Roman" panose="02020603050405020304" pitchFamily="18" charset="0"/>
                <a:cs typeface="Times New Roman" panose="02020603050405020304" pitchFamily="18" charset="0"/>
              </a:rPr>
              <a:t>2. a)</a:t>
            </a:r>
            <a:r>
              <a:rPr lang="en-US" sz="2200" b="1" dirty="0">
                <a:solidFill>
                  <a:srgbClr val="FFFFFF"/>
                </a:solidFill>
                <a:latin typeface="Times New Roman" panose="02020603050405020304" pitchFamily="18" charset="0"/>
                <a:cs typeface="Times New Roman" panose="02020603050405020304" pitchFamily="18" charset="0"/>
              </a:rPr>
              <a:t> </a:t>
            </a:r>
            <a:r>
              <a:rPr lang="en-US" sz="2200" b="1" u="sng" dirty="0">
                <a:solidFill>
                  <a:srgbClr val="FFFFFF"/>
                </a:solidFill>
                <a:latin typeface="Times New Roman" panose="02020603050405020304" pitchFamily="18" charset="0"/>
                <a:cs typeface="Times New Roman" panose="02020603050405020304" pitchFamily="18" charset="0"/>
              </a:rPr>
              <a:t>Derive summary statistics (mean, median, standard deviation) for relevant columns.</a:t>
            </a:r>
          </a:p>
          <a:p>
            <a:pPr algn="just">
              <a:lnSpc>
                <a:spcPts val="2448"/>
              </a:lnSpc>
              <a:spcBef>
                <a:spcPct val="0"/>
              </a:spcBef>
            </a:pPr>
            <a:r>
              <a:rPr lang="en-US" sz="2200" b="1" dirty="0">
                <a:solidFill>
                  <a:srgbClr val="FFFFFF"/>
                </a:solidFill>
                <a:latin typeface="Times New Roman" panose="02020603050405020304" pitchFamily="18" charset="0"/>
                <a:cs typeface="Times New Roman" panose="02020603050405020304" pitchFamily="18" charset="0"/>
              </a:rPr>
              <a:t>     </a:t>
            </a:r>
            <a:r>
              <a:rPr lang="en-US" sz="2200" b="1" u="sng" dirty="0">
                <a:solidFill>
                  <a:srgbClr val="FFFFFF"/>
                </a:solidFill>
                <a:latin typeface="Times New Roman" panose="02020603050405020304" pitchFamily="18" charset="0"/>
                <a:cs typeface="Times New Roman" panose="02020603050405020304" pitchFamily="18" charset="0"/>
              </a:rPr>
              <a:t>b)</a:t>
            </a:r>
            <a:r>
              <a:rPr lang="en-US" sz="2200" b="1" dirty="0">
                <a:solidFill>
                  <a:srgbClr val="FFFFFF"/>
                </a:solidFill>
                <a:latin typeface="Times New Roman" panose="02020603050405020304" pitchFamily="18" charset="0"/>
                <a:cs typeface="Times New Roman" panose="02020603050405020304" pitchFamily="18" charset="0"/>
              </a:rPr>
              <a:t> </a:t>
            </a:r>
            <a:r>
              <a:rPr lang="en-US" sz="2200" b="1" u="sng" dirty="0">
                <a:solidFill>
                  <a:srgbClr val="FFFFFF"/>
                </a:solidFill>
                <a:latin typeface="Times New Roman" panose="02020603050405020304" pitchFamily="18" charset="0"/>
                <a:cs typeface="Times New Roman" panose="02020603050405020304" pitchFamily="18" charset="0"/>
              </a:rPr>
              <a:t>Examine the distribution of the target variable, indicating   responses to   the term deposit campaign.</a:t>
            </a:r>
          </a:p>
          <a:p>
            <a:pPr algn="just">
              <a:lnSpc>
                <a:spcPts val="2448"/>
              </a:lnSpc>
              <a:spcBef>
                <a:spcPct val="0"/>
              </a:spcBef>
            </a:pPr>
            <a:endParaRPr lang="en-US" sz="2200" b="1"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marL="342900" indent="-342900">
              <a:lnSpc>
                <a:spcPts val="2448"/>
              </a:lnSpc>
              <a:spcBef>
                <a:spcPct val="0"/>
              </a:spcBef>
              <a:buFont typeface="Wingdings" panose="05000000000000000000" pitchFamily="2" charset="2"/>
              <a:buChar char="Ø"/>
            </a:pPr>
            <a:endParaRPr lang="en-US" sz="240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A. The summary statistics provide valuable insights into the distribution and characteristics of the relevant columns, helping us understand the central tendency, variability, and range of the data.</a:t>
            </a:r>
          </a:p>
          <a:p>
            <a:pPr algn="just">
              <a:lnSpc>
                <a:spcPts val="2448"/>
              </a:lnSpc>
              <a:spcBef>
                <a:spcPct val="0"/>
              </a:spcBef>
            </a:pPr>
            <a:endParaRPr lang="en-US" sz="2100"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B. The evaluation of the distribution of the target variable, representing responses to the term deposit campaign, is crucial for understanding the balance between positive and negative outcomes. </a:t>
            </a:r>
          </a:p>
          <a:p>
            <a:pPr marL="342900" indent="-342900" algn="just">
              <a:lnSpc>
                <a:spcPts val="2448"/>
              </a:lnSpc>
              <a:spcBef>
                <a:spcPct val="0"/>
              </a:spcBef>
              <a:buFont typeface="Arial" panose="020B0604020202020204" pitchFamily="34" charset="0"/>
              <a:buChar char="•"/>
            </a:pPr>
            <a:endParaRPr lang="en-US" sz="21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100" dirty="0">
                <a:solidFill>
                  <a:srgbClr val="FFFFFF"/>
                </a:solidFill>
                <a:latin typeface="Times New Roman" panose="02020603050405020304" pitchFamily="18" charset="0"/>
                <a:cs typeface="Times New Roman" panose="02020603050405020304" pitchFamily="18" charset="0"/>
              </a:rPr>
              <a:t>The pie chart illustrates that the majority of responses are "No,"               comprising 88.3% of the total responses, while "Yes" responses constitute                   11.7%. This analysis provides valuable insights into the overall effectiveness of the campaign in eliciting positive responses from customers.</a:t>
            </a:r>
          </a:p>
          <a:p>
            <a:pPr marL="342900" indent="-342900" algn="just">
              <a:lnSpc>
                <a:spcPts val="2448"/>
              </a:lnSpc>
              <a:spcBef>
                <a:spcPct val="0"/>
              </a:spcBef>
              <a:buFont typeface="Arial" panose="020B0604020202020204" pitchFamily="34" charset="0"/>
              <a:buChar char="•"/>
            </a:pPr>
            <a:endParaRPr lang="en-US" sz="24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Wingdings" panose="05000000000000000000" pitchFamily="2" charset="2"/>
              <a:buChar char="Ø"/>
            </a:pPr>
            <a:endParaRPr lang="en-US" sz="240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A. These summary statistics can be utilized to make informed decisions in various stages of the project, such as data preprocessing, feature engineering, and model building. </a:t>
            </a:r>
          </a:p>
          <a:p>
            <a:pPr>
              <a:lnSpc>
                <a:spcPts val="2448"/>
              </a:lnSpc>
              <a:spcBef>
                <a:spcPct val="0"/>
              </a:spcBef>
            </a:pPr>
            <a:endParaRPr lang="en-US" sz="240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Understanding that the majority of responses are negative ("No") enables stakeholders to adjust campaign strategies, targeting efforts, or messaging to improve response rates and optimize resource allocation for future campaigns.</a:t>
            </a:r>
          </a:p>
          <a:p>
            <a:pPr algn="just">
              <a:lnSpc>
                <a:spcPts val="2448"/>
              </a:lnSpc>
              <a:spcBef>
                <a:spcPct val="0"/>
              </a:spcBef>
            </a:pPr>
            <a:r>
              <a:rPr lang="en-US" sz="2200" dirty="0">
                <a:solidFill>
                  <a:srgbClr val="FFFFFF"/>
                </a:solidFill>
                <a:latin typeface="Times New Roman" panose="02020603050405020304" pitchFamily="18" charset="0"/>
                <a:cs typeface="Times New Roman" panose="02020603050405020304" pitchFamily="18" charset="0"/>
              </a:rPr>
              <a:t> </a:t>
            </a:r>
          </a:p>
          <a:p>
            <a:pPr>
              <a:lnSpc>
                <a:spcPts val="2448"/>
              </a:lnSpc>
              <a:spcBef>
                <a:spcPct val="0"/>
              </a:spcBef>
            </a:pPr>
            <a:endParaRPr lang="en-US" sz="1748" dirty="0">
              <a:solidFill>
                <a:srgbClr val="FFFFFF"/>
              </a:solidFill>
              <a:latin typeface="Poppins"/>
            </a:endParaRPr>
          </a:p>
        </p:txBody>
      </p:sp>
      <p:pic>
        <p:nvPicPr>
          <p:cNvPr id="9" name="Picture 8">
            <a:extLst>
              <a:ext uri="{FF2B5EF4-FFF2-40B4-BE49-F238E27FC236}">
                <a16:creationId xmlns:a16="http://schemas.microsoft.com/office/drawing/2014/main" id="{132D78DF-45EE-43EE-D268-FBAFB51BC79F}"/>
              </a:ext>
            </a:extLst>
          </p:cNvPr>
          <p:cNvPicPr>
            <a:picLocks noChangeAspect="1"/>
          </p:cNvPicPr>
          <p:nvPr/>
        </p:nvPicPr>
        <p:blipFill>
          <a:blip r:embed="rId2"/>
          <a:stretch>
            <a:fillRect/>
          </a:stretch>
        </p:blipFill>
        <p:spPr>
          <a:xfrm>
            <a:off x="11202184" y="3314700"/>
            <a:ext cx="4876015" cy="3485028"/>
          </a:xfrm>
          <a:prstGeom prst="rect">
            <a:avLst/>
          </a:prstGeom>
        </p:spPr>
      </p:pic>
      <p:pic>
        <p:nvPicPr>
          <p:cNvPr id="14" name="Picture 13">
            <a:extLst>
              <a:ext uri="{FF2B5EF4-FFF2-40B4-BE49-F238E27FC236}">
                <a16:creationId xmlns:a16="http://schemas.microsoft.com/office/drawing/2014/main" id="{3DA6C113-AE85-1D60-C80A-F85B458431BD}"/>
              </a:ext>
            </a:extLst>
          </p:cNvPr>
          <p:cNvPicPr>
            <a:picLocks noChangeAspect="1"/>
          </p:cNvPicPr>
          <p:nvPr/>
        </p:nvPicPr>
        <p:blipFill>
          <a:blip r:embed="rId3"/>
          <a:stretch>
            <a:fillRect/>
          </a:stretch>
        </p:blipFill>
        <p:spPr>
          <a:xfrm>
            <a:off x="11202185" y="6819900"/>
            <a:ext cx="4876015" cy="3373216"/>
          </a:xfrm>
          <a:prstGeom prst="rect">
            <a:avLst/>
          </a:prstGeom>
        </p:spPr>
      </p:pic>
      <p:pic>
        <p:nvPicPr>
          <p:cNvPr id="8" name="Picture 7">
            <a:extLst>
              <a:ext uri="{FF2B5EF4-FFF2-40B4-BE49-F238E27FC236}">
                <a16:creationId xmlns:a16="http://schemas.microsoft.com/office/drawing/2014/main" id="{12A585B8-FBB1-25B9-BFCA-3B166DA19328}"/>
              </a:ext>
            </a:extLst>
          </p:cNvPr>
          <p:cNvPicPr>
            <a:picLocks noChangeAspect="1"/>
          </p:cNvPicPr>
          <p:nvPr/>
        </p:nvPicPr>
        <p:blipFill>
          <a:blip r:embed="rId4"/>
          <a:stretch>
            <a:fillRect/>
          </a:stretch>
        </p:blipFill>
        <p:spPr>
          <a:xfrm>
            <a:off x="10366176" y="0"/>
            <a:ext cx="7738673" cy="2857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0584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28600" y="137678"/>
            <a:ext cx="9525000" cy="10758010"/>
          </a:xfrm>
          <a:prstGeom prst="rect">
            <a:avLst/>
          </a:prstGeom>
        </p:spPr>
        <p:txBody>
          <a:bodyPr wrap="square" lIns="0" tIns="0" rIns="0" bIns="0" rtlCol="0" anchor="t">
            <a:spAutoFit/>
          </a:bodyPr>
          <a:lstStyle/>
          <a:p>
            <a:pPr>
              <a:lnSpc>
                <a:spcPts val="2448"/>
              </a:lnSpc>
              <a:spcBef>
                <a:spcPct val="0"/>
              </a:spcBef>
            </a:pPr>
            <a:endParaRPr lang="en-US" sz="2400" dirty="0">
              <a:solidFill>
                <a:srgbClr val="FFFFFF"/>
              </a:solidFill>
              <a:latin typeface="Times New Roman" panose="02020603050405020304" pitchFamily="18" charset="0"/>
              <a:cs typeface="Times New Roman" panose="02020603050405020304" pitchFamily="18" charset="0"/>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3. a)</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Examine the distribution of individual key </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features, such as age, balance, and call duration.</a:t>
            </a:r>
            <a:r>
              <a:rPr lang="en-US" sz="2400" dirty="0">
                <a:solidFill>
                  <a:srgbClr val="FFFFFF"/>
                </a:solidFill>
                <a:latin typeface="Times New Roman" panose="02020603050405020304" pitchFamily="18" charset="0"/>
                <a:cs typeface="Times New Roman" panose="02020603050405020304" pitchFamily="18" charset="0"/>
              </a:rPr>
              <a:t>	</a:t>
            </a:r>
          </a:p>
          <a:p>
            <a:pPr>
              <a:lnSpc>
                <a:spcPts val="2448"/>
              </a:lnSpc>
              <a:spcBef>
                <a:spcPct val="0"/>
              </a:spcBef>
            </a:pPr>
            <a:endParaRPr lang="en-US" sz="240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histogram depicting the distribution of age reveals a skewed right (positively skewed) shape, with a peak between the ages of 20 and 40, followed by a gradual decline in frequencies towards older ages. </a:t>
            </a:r>
          </a:p>
          <a:p>
            <a:pPr algn="just">
              <a:lnSpc>
                <a:spcPts val="2448"/>
              </a:lnSpc>
              <a:spcBef>
                <a:spcPct val="0"/>
              </a:spcBef>
            </a:pPr>
            <a:endParaRPr lang="en-US" sz="235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distribution of account balances exhibits a heavily skewed right (positively skewed) shape, with the majority of account balances concentrated in the lower range (0 to 20,000). This distribution pattern indicates a significant proportion of customers with lower account balances.</a:t>
            </a:r>
          </a:p>
          <a:p>
            <a:pPr marL="342900" indent="-3429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histogram depicting call duration (</a:t>
            </a:r>
            <a:r>
              <a:rPr lang="en-US" sz="2200" dirty="0" err="1">
                <a:solidFill>
                  <a:srgbClr val="FFFFFF"/>
                </a:solidFill>
                <a:latin typeface="Times New Roman" panose="02020603050405020304" pitchFamily="18" charset="0"/>
                <a:cs typeface="Times New Roman" panose="02020603050405020304" pitchFamily="18" charset="0"/>
              </a:rPr>
              <a:t>duration_min</a:t>
            </a:r>
            <a:r>
              <a:rPr lang="en-US" sz="2200" dirty="0">
                <a:solidFill>
                  <a:srgbClr val="FFFFFF"/>
                </a:solidFill>
                <a:latin typeface="Times New Roman" panose="02020603050405020304" pitchFamily="18" charset="0"/>
                <a:cs typeface="Times New Roman" panose="02020603050405020304" pitchFamily="18" charset="0"/>
              </a:rPr>
              <a:t>) reveals a heavily right-skewed distribution, with the majority of calls being relatively short in duration. This distribution pattern suggests that most calls are short-lived, potentially reflecting quick inquiries or introductory conversations rather than extensive discussions or transactions</a:t>
            </a:r>
          </a:p>
          <a:p>
            <a:pPr marL="342900" indent="-342900" algn="just">
              <a:lnSpc>
                <a:spcPts val="2448"/>
              </a:lnSpc>
              <a:spcBef>
                <a:spcPct val="0"/>
              </a:spcBef>
              <a:buFont typeface="Arial" panose="020B0604020202020204" pitchFamily="34" charset="0"/>
              <a:buChar char="•"/>
            </a:pPr>
            <a:endParaRPr lang="en-US" sz="2200" b="1" u="sng"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a:lnSpc>
                <a:spcPts val="2448"/>
              </a:lnSpc>
              <a:spcBef>
                <a:spcPct val="0"/>
              </a:spcBef>
            </a:pPr>
            <a:endParaRPr lang="en-US" sz="2350" b="1" u="sng" dirty="0">
              <a:solidFill>
                <a:srgbClr val="FFFFFF"/>
              </a:solidFill>
              <a:latin typeface="Times New Roman" panose="02020603050405020304" pitchFamily="18" charset="0"/>
              <a:cs typeface="Times New Roman" panose="02020603050405020304" pitchFamily="18" charset="0"/>
            </a:endParaRPr>
          </a:p>
          <a:p>
            <a:pPr marL="457200" indent="-4572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insights derived from the age histogram can inform targeted marketing strategies aimed at specific age groups.</a:t>
            </a:r>
          </a:p>
          <a:p>
            <a:pPr marL="457200" indent="-4572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457200" indent="-4572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The balance histogram can guide targeted marketing campaigns promoting term deposits or savings accounts may be tailored to appeal to customers with lower balances by highlighting benefits such as competitive interest rates or flexible deposit terms.</a:t>
            </a:r>
          </a:p>
          <a:p>
            <a:pPr marL="457200" indent="-4572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457200" indent="-457200" algn="just">
              <a:lnSpc>
                <a:spcPts val="2448"/>
              </a:lnSpc>
              <a:spcBef>
                <a:spcPct val="0"/>
              </a:spcBef>
              <a:buFont typeface="Arial" panose="020B0604020202020204" pitchFamily="34" charset="0"/>
              <a:buChar char="•"/>
            </a:pPr>
            <a:r>
              <a:rPr lang="en-US" sz="2200" dirty="0">
                <a:solidFill>
                  <a:srgbClr val="FFFFFF"/>
                </a:solidFill>
                <a:latin typeface="Times New Roman" panose="02020603050405020304" pitchFamily="18" charset="0"/>
                <a:cs typeface="Times New Roman" panose="02020603050405020304" pitchFamily="18" charset="0"/>
              </a:rPr>
              <a:t>Insights from the </a:t>
            </a:r>
            <a:r>
              <a:rPr lang="en-US" sz="2200" dirty="0" err="1">
                <a:solidFill>
                  <a:srgbClr val="FFFFFF"/>
                </a:solidFill>
                <a:latin typeface="Times New Roman" panose="02020603050405020304" pitchFamily="18" charset="0"/>
                <a:cs typeface="Times New Roman" panose="02020603050405020304" pitchFamily="18" charset="0"/>
              </a:rPr>
              <a:t>duration_min</a:t>
            </a:r>
            <a:r>
              <a:rPr lang="en-US" sz="2200" dirty="0">
                <a:solidFill>
                  <a:srgbClr val="FFFFFF"/>
                </a:solidFill>
                <a:latin typeface="Times New Roman" panose="02020603050405020304" pitchFamily="18" charset="0"/>
                <a:cs typeface="Times New Roman" panose="02020603050405020304" pitchFamily="18" charset="0"/>
              </a:rPr>
              <a:t> histogram can inform strategies for optimizing call center operations and enhancing telemarketing campaign effectiveness.</a:t>
            </a:r>
          </a:p>
          <a:p>
            <a:pPr>
              <a:lnSpc>
                <a:spcPts val="2448"/>
              </a:lnSpc>
              <a:spcBef>
                <a:spcPct val="0"/>
              </a:spcBef>
            </a:pPr>
            <a:endParaRPr lang="en-US" sz="1748" dirty="0">
              <a:solidFill>
                <a:srgbClr val="FFFFFF"/>
              </a:solidFill>
              <a:latin typeface="Poppins"/>
            </a:endParaRPr>
          </a:p>
        </p:txBody>
      </p:sp>
      <p:pic>
        <p:nvPicPr>
          <p:cNvPr id="6" name="Picture 5">
            <a:extLst>
              <a:ext uri="{FF2B5EF4-FFF2-40B4-BE49-F238E27FC236}">
                <a16:creationId xmlns:a16="http://schemas.microsoft.com/office/drawing/2014/main" id="{D09AB469-5C45-0617-8F9D-BC53720E64F2}"/>
              </a:ext>
            </a:extLst>
          </p:cNvPr>
          <p:cNvPicPr>
            <a:picLocks noChangeAspect="1"/>
          </p:cNvPicPr>
          <p:nvPr/>
        </p:nvPicPr>
        <p:blipFill>
          <a:blip r:embed="rId2"/>
          <a:stretch>
            <a:fillRect/>
          </a:stretch>
        </p:blipFill>
        <p:spPr>
          <a:xfrm>
            <a:off x="10591800" y="151967"/>
            <a:ext cx="3711262" cy="4991533"/>
          </a:xfrm>
          <a:prstGeom prst="rect">
            <a:avLst/>
          </a:prstGeom>
        </p:spPr>
      </p:pic>
      <p:pic>
        <p:nvPicPr>
          <p:cNvPr id="8" name="Picture 7">
            <a:extLst>
              <a:ext uri="{FF2B5EF4-FFF2-40B4-BE49-F238E27FC236}">
                <a16:creationId xmlns:a16="http://schemas.microsoft.com/office/drawing/2014/main" id="{BB7DEBE5-22CB-7740-B06E-AF380564D047}"/>
              </a:ext>
            </a:extLst>
          </p:cNvPr>
          <p:cNvPicPr>
            <a:picLocks noChangeAspect="1"/>
          </p:cNvPicPr>
          <p:nvPr/>
        </p:nvPicPr>
        <p:blipFill>
          <a:blip r:embed="rId3"/>
          <a:stretch>
            <a:fillRect/>
          </a:stretch>
        </p:blipFill>
        <p:spPr>
          <a:xfrm>
            <a:off x="14482762" y="151966"/>
            <a:ext cx="3810000" cy="4991534"/>
          </a:xfrm>
          <a:prstGeom prst="rect">
            <a:avLst/>
          </a:prstGeom>
        </p:spPr>
      </p:pic>
      <p:pic>
        <p:nvPicPr>
          <p:cNvPr id="11" name="Picture 10">
            <a:extLst>
              <a:ext uri="{FF2B5EF4-FFF2-40B4-BE49-F238E27FC236}">
                <a16:creationId xmlns:a16="http://schemas.microsoft.com/office/drawing/2014/main" id="{90910F62-946E-60EC-AAC4-88DDE42797EE}"/>
              </a:ext>
            </a:extLst>
          </p:cNvPr>
          <p:cNvPicPr>
            <a:picLocks noChangeAspect="1"/>
          </p:cNvPicPr>
          <p:nvPr/>
        </p:nvPicPr>
        <p:blipFill>
          <a:blip r:embed="rId4"/>
          <a:stretch>
            <a:fillRect/>
          </a:stretch>
        </p:blipFill>
        <p:spPr>
          <a:xfrm>
            <a:off x="12364053" y="5143500"/>
            <a:ext cx="4023709" cy="5029636"/>
          </a:xfrm>
          <a:prstGeom prst="rect">
            <a:avLst/>
          </a:prstGeom>
        </p:spPr>
      </p:pic>
    </p:spTree>
    <p:extLst>
      <p:ext uri="{BB962C8B-B14F-4D97-AF65-F5344CB8AC3E}">
        <p14:creationId xmlns:p14="http://schemas.microsoft.com/office/powerpoint/2010/main" val="4032985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IN"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81000" y="19050"/>
            <a:ext cx="17907000" cy="9541073"/>
          </a:xfrm>
          <a:prstGeom prst="rect">
            <a:avLst/>
          </a:prstGeom>
        </p:spPr>
        <p:txBody>
          <a:bodyPr wrap="square" lIns="0" tIns="0" rIns="0" bIns="0" rtlCol="0" anchor="t">
            <a:spAutoFit/>
          </a:bodyPr>
          <a:lstStyle/>
          <a:p>
            <a:pPr>
              <a:lnSpc>
                <a:spcPts val="2448"/>
              </a:lnSpc>
              <a:spcBef>
                <a:spcPct val="0"/>
              </a:spcBef>
            </a:pPr>
            <a:endParaRPr lang="en-US" sz="1748" dirty="0">
              <a:solidFill>
                <a:srgbClr val="FFFFFF"/>
              </a:solidFill>
              <a:latin typeface="Poppins"/>
            </a:endParaRPr>
          </a:p>
          <a:p>
            <a:pPr>
              <a:lnSpc>
                <a:spcPts val="2448"/>
              </a:lnSpc>
              <a:spcBef>
                <a:spcPct val="0"/>
              </a:spcBef>
            </a:pPr>
            <a:r>
              <a:rPr lang="en-US" sz="2400" b="1" u="sng" dirty="0">
                <a:solidFill>
                  <a:srgbClr val="FFFFFF"/>
                </a:solidFill>
                <a:latin typeface="Times New Roman" panose="02020603050405020304" pitchFamily="18" charset="0"/>
                <a:cs typeface="Times New Roman" panose="02020603050405020304" pitchFamily="18" charset="0"/>
              </a:rPr>
              <a:t>4.a)</a:t>
            </a:r>
            <a:r>
              <a:rPr lang="en-US" sz="2400" b="1" dirty="0">
                <a:solidFill>
                  <a:srgbClr val="FFFFFF"/>
                </a:solidFill>
                <a:latin typeface="Times New Roman" panose="02020603050405020304" pitchFamily="18" charset="0"/>
                <a:cs typeface="Times New Roman" panose="02020603050405020304" pitchFamily="18" charset="0"/>
              </a:rPr>
              <a:t> </a:t>
            </a:r>
            <a:r>
              <a:rPr lang="en-US" sz="2400" b="1" u="sng" dirty="0">
                <a:solidFill>
                  <a:srgbClr val="FFFFFF"/>
                </a:solidFill>
                <a:latin typeface="Times New Roman" panose="02020603050405020304" pitchFamily="18" charset="0"/>
                <a:cs typeface="Times New Roman" panose="02020603050405020304" pitchFamily="18" charset="0"/>
              </a:rPr>
              <a:t>Evaluate the relationship between independent variables and the target variable.</a:t>
            </a:r>
            <a:r>
              <a:rPr lang="en-US" sz="2400" dirty="0">
                <a:solidFill>
                  <a:srgbClr val="FFFFFF"/>
                </a:solidFill>
                <a:latin typeface="Times New Roman" panose="02020603050405020304" pitchFamily="18" charset="0"/>
                <a:cs typeface="Times New Roman" panose="02020603050405020304" pitchFamily="18" charset="0"/>
              </a:rPr>
              <a:t>	</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pPr>
              <a:lnSpc>
                <a:spcPts val="2448"/>
              </a:lnSpc>
              <a:spcBef>
                <a:spcPct val="0"/>
              </a:spcBef>
            </a:pPr>
            <a:endParaRPr lang="en-US" sz="235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Marital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Marital status significantly influences response rates, with married individuals comprising the majority but exhibiting lower response rates compared to unmarried and divorced individuals.</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Default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The analysis reveals that approximately </a:t>
            </a:r>
            <a:r>
              <a:rPr lang="en-US" sz="2200" b="1" dirty="0">
                <a:solidFill>
                  <a:srgbClr val="FFFFFF"/>
                </a:solidFill>
                <a:latin typeface="Times New Roman" panose="02020603050405020304" pitchFamily="18" charset="0"/>
                <a:cs typeface="Times New Roman" panose="02020603050405020304" pitchFamily="18" charset="0"/>
              </a:rPr>
              <a:t>11.80%</a:t>
            </a:r>
            <a:r>
              <a:rPr lang="en-US" sz="2200" dirty="0">
                <a:solidFill>
                  <a:srgbClr val="FFFFFF"/>
                </a:solidFill>
                <a:latin typeface="Times New Roman" panose="02020603050405020304" pitchFamily="18" charset="0"/>
                <a:cs typeface="Times New Roman" panose="02020603050405020304" pitchFamily="18" charset="0"/>
              </a:rPr>
              <a:t> of customers without loan defaults responded positively to the campaign, whereas only around </a:t>
            </a:r>
            <a:r>
              <a:rPr lang="en-US" sz="2200" b="1" dirty="0">
                <a:solidFill>
                  <a:srgbClr val="FFFFFF"/>
                </a:solidFill>
                <a:latin typeface="Times New Roman" panose="02020603050405020304" pitchFamily="18" charset="0"/>
                <a:cs typeface="Times New Roman" panose="02020603050405020304" pitchFamily="18" charset="0"/>
              </a:rPr>
              <a:t>6.38%</a:t>
            </a:r>
            <a:r>
              <a:rPr lang="en-US" sz="2200" dirty="0">
                <a:solidFill>
                  <a:srgbClr val="FFFFFF"/>
                </a:solidFill>
                <a:latin typeface="Times New Roman" panose="02020603050405020304" pitchFamily="18" charset="0"/>
                <a:cs typeface="Times New Roman" panose="02020603050405020304" pitchFamily="18" charset="0"/>
              </a:rPr>
              <a:t> of customers who defaulted on loans responded positively.</a:t>
            </a:r>
          </a:p>
          <a:p>
            <a:pPr>
              <a:lnSpc>
                <a:spcPts val="2448"/>
              </a:lnSpc>
              <a:spcBef>
                <a:spcPct val="0"/>
              </a:spcBef>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Housing Vs Response</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For The housing column analysis reveals a substantial disparity in response rates between customers with and without housing loans, with customers lacking housing loans exhibiting a notably higher response rate of approximately </a:t>
            </a:r>
            <a:r>
              <a:rPr lang="en-US" sz="2200" b="1" dirty="0">
                <a:solidFill>
                  <a:srgbClr val="FFFFFF"/>
                </a:solidFill>
                <a:latin typeface="Times New Roman" panose="02020603050405020304" pitchFamily="18" charset="0"/>
                <a:cs typeface="Times New Roman" panose="02020603050405020304" pitchFamily="18" charset="0"/>
              </a:rPr>
              <a:t>9.12%.</a:t>
            </a:r>
          </a:p>
          <a:p>
            <a:pPr marL="342900" indent="-342900">
              <a:lnSpc>
                <a:spcPts val="2448"/>
              </a:lnSpc>
              <a:spcBef>
                <a:spcPct val="0"/>
              </a:spcBef>
              <a:buFont typeface="Arial" panose="020B0604020202020204" pitchFamily="34" charset="0"/>
              <a:buChar char="•"/>
            </a:pPr>
            <a:endParaRPr lang="en-US" sz="220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Loan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Customers without personal loans exhibit a higher response rate of approximately </a:t>
            </a:r>
            <a:r>
              <a:rPr lang="en-US" sz="2200" b="1" dirty="0">
                <a:solidFill>
                  <a:srgbClr val="FFFFFF"/>
                </a:solidFill>
                <a:latin typeface="Times New Roman" panose="02020603050405020304" pitchFamily="18" charset="0"/>
                <a:cs typeface="Times New Roman" panose="02020603050405020304" pitchFamily="18" charset="0"/>
              </a:rPr>
              <a:t>12.67%</a:t>
            </a:r>
            <a:r>
              <a:rPr lang="en-US" sz="2200" dirty="0">
                <a:solidFill>
                  <a:srgbClr val="FFFFFF"/>
                </a:solidFill>
                <a:latin typeface="Times New Roman" panose="02020603050405020304" pitchFamily="18" charset="0"/>
                <a:cs typeface="Times New Roman" panose="02020603050405020304" pitchFamily="18" charset="0"/>
              </a:rPr>
              <a:t>, while those with personal loans show a lower response rate of around </a:t>
            </a:r>
            <a:r>
              <a:rPr lang="en-US" sz="2200" b="1" dirty="0">
                <a:solidFill>
                  <a:srgbClr val="FFFFFF"/>
                </a:solidFill>
                <a:latin typeface="Times New Roman" panose="02020603050405020304" pitchFamily="18" charset="0"/>
                <a:cs typeface="Times New Roman" panose="02020603050405020304" pitchFamily="18" charset="0"/>
              </a:rPr>
              <a:t>6.66%</a:t>
            </a:r>
            <a:r>
              <a:rPr lang="en-US" sz="2200" dirty="0">
                <a:solidFill>
                  <a:srgbClr val="FFFFFF"/>
                </a:solidFill>
                <a:latin typeface="Times New Roman" panose="02020603050405020304" pitchFamily="18" charset="0"/>
                <a:cs typeface="Times New Roman" panose="02020603050405020304" pitchFamily="18" charset="0"/>
              </a:rPr>
              <a:t>.</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Contact VS Response</a:t>
            </a:r>
            <a:r>
              <a:rPr lang="en-US" sz="2400" dirty="0">
                <a:solidFill>
                  <a:srgbClr val="FFFFFF"/>
                </a:solidFill>
                <a:latin typeface="Times New Roman" panose="02020603050405020304" pitchFamily="18" charset="0"/>
                <a:cs typeface="Times New Roman" panose="02020603050405020304" pitchFamily="18" charset="0"/>
              </a:rPr>
              <a:t> -  </a:t>
            </a:r>
            <a:r>
              <a:rPr lang="en-US" sz="2200" dirty="0">
                <a:solidFill>
                  <a:srgbClr val="FFFFFF"/>
                </a:solidFill>
                <a:latin typeface="Times New Roman" panose="02020603050405020304" pitchFamily="18" charset="0"/>
                <a:cs typeface="Times New Roman" panose="02020603050405020304" pitchFamily="18" charset="0"/>
              </a:rPr>
              <a:t>With cellular contacts exhibiting the highest response rate of approximately </a:t>
            </a:r>
            <a:r>
              <a:rPr lang="en-US" sz="2200" b="1" dirty="0">
                <a:solidFill>
                  <a:srgbClr val="FFFFFF"/>
                </a:solidFill>
                <a:latin typeface="Times New Roman" panose="02020603050405020304" pitchFamily="18" charset="0"/>
                <a:cs typeface="Times New Roman" panose="02020603050405020304" pitchFamily="18" charset="0"/>
              </a:rPr>
              <a:t>14.92%</a:t>
            </a:r>
            <a:r>
              <a:rPr lang="en-US" sz="2200" dirty="0">
                <a:solidFill>
                  <a:srgbClr val="FFFFFF"/>
                </a:solidFill>
                <a:latin typeface="Times New Roman" panose="02020603050405020304" pitchFamily="18" charset="0"/>
                <a:cs typeface="Times New Roman" panose="02020603050405020304" pitchFamily="18" charset="0"/>
              </a:rPr>
              <a:t>, followed by telephone contacts at 13.43%, and unknown contacts at </a:t>
            </a:r>
            <a:r>
              <a:rPr lang="en-US" sz="2200" b="1" dirty="0">
                <a:solidFill>
                  <a:srgbClr val="FFFFFF"/>
                </a:solidFill>
                <a:latin typeface="Times New Roman" panose="02020603050405020304" pitchFamily="18" charset="0"/>
                <a:cs typeface="Times New Roman" panose="02020603050405020304" pitchFamily="18" charset="0"/>
              </a:rPr>
              <a:t>4.08%</a:t>
            </a:r>
            <a:r>
              <a:rPr lang="en-US" sz="2200" dirty="0">
                <a:solidFill>
                  <a:srgbClr val="FFFFFF"/>
                </a:solidFill>
                <a:latin typeface="Times New Roman" panose="02020603050405020304" pitchFamily="18" charset="0"/>
                <a:cs typeface="Times New Roman" panose="02020603050405020304" pitchFamily="18" charset="0"/>
              </a:rPr>
              <a:t>.</a:t>
            </a:r>
            <a:endParaRPr lang="en-US" sz="2200"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nSpc>
                <a:spcPts val="2448"/>
              </a:lnSpc>
              <a:spcBef>
                <a:spcPct val="0"/>
              </a:spcBef>
              <a:buFont typeface="Arial" panose="020B0604020202020204" pitchFamily="34" charset="0"/>
              <a:buChar char="•"/>
            </a:pPr>
            <a:endParaRPr lang="en-US" sz="2350" b="1" u="sng"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For Marital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Tailoring marketing strategies based on marital status can optimize campaign targeting, maximizing response rates and campaign effectiveness.</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For default, housing, loan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Implementing personalized outreach, incentives, or tailored messaging for specific customer segments can boost engagement and response rates, ultimately enhancing the success of the telemarketing campaign.</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Contact VS Response</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 Developing targeted communication strategies based on contact methods can optimize engagement in the telemarketing campaign. Leveraging preferred communication channels, such as phone calls or digital platforms, and tailoring messaging to suit customer preferences can enhance response rates and campaign effectiveness.</a:t>
            </a:r>
          </a:p>
        </p:txBody>
      </p:sp>
    </p:spTree>
    <p:extLst>
      <p:ext uri="{BB962C8B-B14F-4D97-AF65-F5344CB8AC3E}">
        <p14:creationId xmlns:p14="http://schemas.microsoft.com/office/powerpoint/2010/main" val="208339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 y="-180826"/>
            <a:ext cx="9124950" cy="10467826"/>
            <a:chOff x="0" y="-47625"/>
            <a:chExt cx="2501952" cy="2756958"/>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pPr marL="342900" indent="-342900">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Evaluation Phase:</a:t>
              </a:r>
            </a:p>
            <a:p>
              <a:r>
                <a:rPr lang="en-IN" sz="2400" dirty="0">
                  <a:latin typeface="Times New Roman" panose="02020603050405020304" pitchFamily="18" charset="0"/>
                  <a:cs typeface="Times New Roman" panose="02020603050405020304" pitchFamily="18" charset="0"/>
                </a:rPr>
                <a:t> </a:t>
              </a:r>
            </a:p>
            <a:p>
              <a:pPr marL="342900" indent="-342900" algn="just">
                <a:lnSpc>
                  <a:spcPts val="2448"/>
                </a:lnSpc>
                <a:spcBef>
                  <a:spcPct val="0"/>
                </a:spcBef>
                <a:buFont typeface="Arial" panose="020B0604020202020204" pitchFamily="34" charset="0"/>
                <a:buChar char="•"/>
              </a:pPr>
              <a:r>
                <a:rPr lang="en-US" sz="2400" u="sng" dirty="0" err="1">
                  <a:solidFill>
                    <a:srgbClr val="FFFFFF"/>
                  </a:solidFill>
                  <a:latin typeface="Times New Roman" panose="02020603050405020304" pitchFamily="18" charset="0"/>
                  <a:cs typeface="Times New Roman" panose="02020603050405020304" pitchFamily="18" charset="0"/>
                </a:rPr>
                <a:t>Poutcome</a:t>
              </a:r>
              <a:r>
                <a:rPr lang="en-US" sz="2400" u="sng" dirty="0">
                  <a:solidFill>
                    <a:srgbClr val="FFFFFF"/>
                  </a:solidFill>
                  <a:latin typeface="Times New Roman" panose="02020603050405020304" pitchFamily="18" charset="0"/>
                  <a:cs typeface="Times New Roman" panose="02020603050405020304" pitchFamily="18" charset="0"/>
                </a:rPr>
                <a:t>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Customers with unknown outcomes exhibit a response rate of approximately </a:t>
              </a:r>
              <a:r>
                <a:rPr lang="en-US" sz="2200" b="1" dirty="0">
                  <a:solidFill>
                    <a:srgbClr val="FFFFFF"/>
                  </a:solidFill>
                  <a:latin typeface="Times New Roman" panose="02020603050405020304" pitchFamily="18" charset="0"/>
                  <a:cs typeface="Times New Roman" panose="02020603050405020304" pitchFamily="18" charset="0"/>
                </a:rPr>
                <a:t>9.16%</a:t>
              </a:r>
              <a:r>
                <a:rPr lang="en-US" sz="2200" dirty="0">
                  <a:solidFill>
                    <a:srgbClr val="FFFFFF"/>
                  </a:solidFill>
                  <a:latin typeface="Times New Roman" panose="02020603050405020304" pitchFamily="18" charset="0"/>
                  <a:cs typeface="Times New Roman" panose="02020603050405020304" pitchFamily="18" charset="0"/>
                </a:rPr>
                <a:t>, while those categorized as failures show a response rate of around </a:t>
              </a:r>
              <a:r>
                <a:rPr lang="en-US" sz="2200" b="1" dirty="0">
                  <a:solidFill>
                    <a:srgbClr val="FFFFFF"/>
                  </a:solidFill>
                  <a:latin typeface="Times New Roman" panose="02020603050405020304" pitchFamily="18" charset="0"/>
                  <a:cs typeface="Times New Roman" panose="02020603050405020304" pitchFamily="18" charset="0"/>
                </a:rPr>
                <a:t>12.58%</a:t>
              </a:r>
              <a:r>
                <a:rPr lang="en-US" sz="2200" dirty="0">
                  <a:solidFill>
                    <a:srgbClr val="FFFFFF"/>
                  </a:solidFill>
                  <a:latin typeface="Times New Roman" panose="02020603050405020304" pitchFamily="18" charset="0"/>
                  <a:cs typeface="Times New Roman" panose="02020603050405020304" pitchFamily="18" charset="0"/>
                </a:rPr>
                <a:t>. Successful outcomes yield a response rate of approximately </a:t>
              </a:r>
              <a:r>
                <a:rPr lang="en-US" sz="2200" b="1" dirty="0">
                  <a:solidFill>
                    <a:srgbClr val="FFFFFF"/>
                  </a:solidFill>
                  <a:latin typeface="Times New Roman" panose="02020603050405020304" pitchFamily="18" charset="0"/>
                  <a:cs typeface="Times New Roman" panose="02020603050405020304" pitchFamily="18" charset="0"/>
                </a:rPr>
                <a:t>64.72%</a:t>
              </a:r>
              <a:r>
                <a:rPr lang="en-US" sz="2200" dirty="0">
                  <a:solidFill>
                    <a:srgbClr val="FFFFFF"/>
                  </a:solidFill>
                  <a:latin typeface="Times New Roman" panose="02020603050405020304" pitchFamily="18" charset="0"/>
                  <a:cs typeface="Times New Roman" panose="02020603050405020304" pitchFamily="18" charset="0"/>
                </a:rPr>
                <a:t>, whereas other outcomes result in a response rate of about </a:t>
              </a:r>
              <a:r>
                <a:rPr lang="en-US" sz="2200" b="1" dirty="0">
                  <a:solidFill>
                    <a:srgbClr val="FFFFFF"/>
                  </a:solidFill>
                  <a:latin typeface="Times New Roman" panose="02020603050405020304" pitchFamily="18" charset="0"/>
                  <a:cs typeface="Times New Roman" panose="02020603050405020304" pitchFamily="18" charset="0"/>
                </a:rPr>
                <a:t>16.67%</a:t>
              </a:r>
              <a:r>
                <a:rPr lang="en-US" sz="2200" dirty="0">
                  <a:solidFill>
                    <a:srgbClr val="FFFFFF"/>
                  </a:solidFill>
                  <a:latin typeface="Times New Roman" panose="02020603050405020304" pitchFamily="18" charset="0"/>
                  <a:cs typeface="Times New Roman" panose="02020603050405020304" pitchFamily="18" charset="0"/>
                </a:rPr>
                <a:t>.</a:t>
              </a:r>
            </a:p>
            <a:p>
              <a:pPr marL="342900" indent="-3429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Education vs Response </a:t>
              </a:r>
              <a:r>
                <a:rPr lang="en-US" sz="2400" dirty="0">
                  <a:solidFill>
                    <a:srgbClr val="FFFFFF"/>
                  </a:solidFill>
                  <a:latin typeface="Times New Roman" panose="02020603050405020304" pitchFamily="18" charset="0"/>
                  <a:cs typeface="Times New Roman" panose="02020603050405020304" pitchFamily="18" charset="0"/>
                </a:rPr>
                <a:t>– </a:t>
              </a:r>
            </a:p>
            <a:p>
              <a:pPr algn="just">
                <a:lnSpc>
                  <a:spcPts val="2448"/>
                </a:lnSpc>
                <a:spcBef>
                  <a:spcPct val="0"/>
                </a:spcBef>
              </a:pPr>
              <a:r>
                <a:rPr lang="en-US" sz="2200" dirty="0">
                  <a:solidFill>
                    <a:srgbClr val="FFFFFF"/>
                  </a:solidFill>
                  <a:latin typeface="Times New Roman" panose="02020603050405020304" pitchFamily="18" charset="0"/>
                  <a:cs typeface="Times New Roman" panose="02020603050405020304" pitchFamily="18" charset="0"/>
                </a:rPr>
                <a:t>     Primary vs response rate – </a:t>
              </a:r>
              <a:r>
                <a:rPr lang="en-US" sz="2200" b="1" dirty="0">
                  <a:solidFill>
                    <a:srgbClr val="FFFFFF"/>
                  </a:solidFill>
                  <a:latin typeface="Times New Roman" panose="02020603050405020304" pitchFamily="18" charset="0"/>
                  <a:cs typeface="Times New Roman" panose="02020603050405020304" pitchFamily="18" charset="0"/>
                </a:rPr>
                <a:t>8.62%</a:t>
              </a:r>
              <a:r>
                <a:rPr lang="en-US" sz="2200" dirty="0">
                  <a:solidFill>
                    <a:srgbClr val="FFFFFF"/>
                  </a:solidFill>
                  <a:latin typeface="Times New Roman" panose="02020603050405020304" pitchFamily="18" charset="0"/>
                  <a:cs typeface="Times New Roman" panose="02020603050405020304" pitchFamily="18" charset="0"/>
                </a:rPr>
                <a:t> &amp; out of total yes count is </a:t>
              </a:r>
              <a:r>
                <a:rPr lang="en-US" sz="2200" b="1" dirty="0">
                  <a:solidFill>
                    <a:srgbClr val="FFFFFF"/>
                  </a:solidFill>
                  <a:latin typeface="Times New Roman" panose="02020603050405020304" pitchFamily="18" charset="0"/>
                  <a:cs typeface="Times New Roman" panose="02020603050405020304" pitchFamily="18" charset="0"/>
                </a:rPr>
                <a:t>11.17%.</a:t>
              </a:r>
              <a:r>
                <a:rPr lang="en-US" sz="2200" dirty="0">
                  <a:solidFill>
                    <a:srgbClr val="FFFFFF"/>
                  </a:solidFill>
                  <a:latin typeface="Times New Roman" panose="02020603050405020304" pitchFamily="18" charset="0"/>
                  <a:cs typeface="Times New Roman" panose="02020603050405020304" pitchFamily="18" charset="0"/>
                </a:rPr>
                <a:t>             </a:t>
              </a:r>
              <a:endParaRPr lang="en-US" sz="2200" b="1" dirty="0">
                <a:solidFill>
                  <a:srgbClr val="FFFFFF"/>
                </a:solidFill>
                <a:latin typeface="Times New Roman" panose="02020603050405020304" pitchFamily="18" charset="0"/>
                <a:cs typeface="Times New Roman" panose="02020603050405020304" pitchFamily="18" charset="0"/>
              </a:endParaRPr>
            </a:p>
            <a:p>
              <a:pPr algn="just">
                <a:lnSpc>
                  <a:spcPts val="2448"/>
                </a:lnSpc>
                <a:spcBef>
                  <a:spcPct val="0"/>
                </a:spcBef>
              </a:pPr>
              <a:r>
                <a:rPr lang="en-US" sz="2200" dirty="0">
                  <a:solidFill>
                    <a:srgbClr val="FFFFFF"/>
                  </a:solidFill>
                  <a:latin typeface="Times New Roman" panose="02020603050405020304" pitchFamily="18" charset="0"/>
                  <a:cs typeface="Times New Roman" panose="02020603050405020304" pitchFamily="18" charset="0"/>
                </a:rPr>
                <a:t>     Secondary vs response rate – </a:t>
              </a:r>
              <a:r>
                <a:rPr lang="en-US" sz="2200" b="1" dirty="0">
                  <a:solidFill>
                    <a:srgbClr val="FFFFFF"/>
                  </a:solidFill>
                  <a:latin typeface="Times New Roman" panose="02020603050405020304" pitchFamily="18" charset="0"/>
                  <a:cs typeface="Times New Roman" panose="02020603050405020304" pitchFamily="18" charset="0"/>
                </a:rPr>
                <a:t>8.98%</a:t>
              </a:r>
              <a:r>
                <a:rPr lang="en-US" sz="2200" dirty="0">
                  <a:solidFill>
                    <a:srgbClr val="FFFFFF"/>
                  </a:solidFill>
                  <a:latin typeface="Times New Roman" panose="02020603050405020304" pitchFamily="18" charset="0"/>
                  <a:cs typeface="Times New Roman" panose="02020603050405020304" pitchFamily="18" charset="0"/>
                </a:rPr>
                <a:t> &amp; out of total yes is </a:t>
              </a:r>
              <a:r>
                <a:rPr lang="en-US" sz="2200" b="1" dirty="0">
                  <a:solidFill>
                    <a:srgbClr val="FFFFFF"/>
                  </a:solidFill>
                  <a:latin typeface="Times New Roman" panose="02020603050405020304" pitchFamily="18" charset="0"/>
                  <a:cs typeface="Times New Roman" panose="02020603050405020304" pitchFamily="18" charset="0"/>
                </a:rPr>
                <a:t>46.32%.</a:t>
              </a:r>
            </a:p>
            <a:p>
              <a:pPr algn="just">
                <a:lnSpc>
                  <a:spcPts val="2448"/>
                </a:lnSpc>
                <a:spcBef>
                  <a:spcPct val="0"/>
                </a:spcBef>
              </a:pPr>
              <a:r>
                <a:rPr lang="en-US" sz="2200" dirty="0">
                  <a:solidFill>
                    <a:srgbClr val="FFFFFF"/>
                  </a:solidFill>
                  <a:latin typeface="Times New Roman" panose="02020603050405020304" pitchFamily="18" charset="0"/>
                  <a:cs typeface="Times New Roman" panose="02020603050405020304" pitchFamily="18" charset="0"/>
                </a:rPr>
                <a:t>     Tertiary vs response rate – </a:t>
              </a:r>
              <a:r>
                <a:rPr lang="en-US" sz="2200" b="1" dirty="0">
                  <a:solidFill>
                    <a:srgbClr val="FFFFFF"/>
                  </a:solidFill>
                  <a:latin typeface="Times New Roman" panose="02020603050405020304" pitchFamily="18" charset="0"/>
                  <a:cs typeface="Times New Roman" panose="02020603050405020304" pitchFamily="18" charset="0"/>
                </a:rPr>
                <a:t>15%</a:t>
              </a:r>
              <a:r>
                <a:rPr lang="en-US" sz="2200" dirty="0">
                  <a:solidFill>
                    <a:srgbClr val="FFFFFF"/>
                  </a:solidFill>
                  <a:latin typeface="Times New Roman" panose="02020603050405020304" pitchFamily="18" charset="0"/>
                  <a:cs typeface="Times New Roman" panose="02020603050405020304" pitchFamily="18" charset="0"/>
                </a:rPr>
                <a:t> &amp; out of total yes is </a:t>
              </a:r>
              <a:r>
                <a:rPr lang="en-US" sz="2200" b="1" dirty="0">
                  <a:solidFill>
                    <a:srgbClr val="FFFFFF"/>
                  </a:solidFill>
                  <a:latin typeface="Times New Roman" panose="02020603050405020304" pitchFamily="18" charset="0"/>
                  <a:cs typeface="Times New Roman" panose="02020603050405020304" pitchFamily="18" charset="0"/>
                </a:rPr>
                <a:t>37.73%.</a:t>
              </a:r>
            </a:p>
            <a:p>
              <a:pPr algn="just">
                <a:lnSpc>
                  <a:spcPts val="2448"/>
                </a:lnSpc>
                <a:spcBef>
                  <a:spcPct val="0"/>
                </a:spcBef>
              </a:pPr>
              <a:r>
                <a:rPr lang="en-US" sz="2200" dirty="0">
                  <a:solidFill>
                    <a:srgbClr val="FFFFFF"/>
                  </a:solidFill>
                  <a:latin typeface="Times New Roman" panose="02020603050405020304" pitchFamily="18" charset="0"/>
                  <a:cs typeface="Times New Roman" panose="02020603050405020304" pitchFamily="18" charset="0"/>
                </a:rPr>
                <a:t>     Unknown vs response rate – </a:t>
              </a:r>
              <a:r>
                <a:rPr lang="en-US" sz="2200" b="1" dirty="0">
                  <a:solidFill>
                    <a:srgbClr val="FFFFFF"/>
                  </a:solidFill>
                  <a:latin typeface="Times New Roman" panose="02020603050405020304" pitchFamily="18" charset="0"/>
                  <a:cs typeface="Times New Roman" panose="02020603050405020304" pitchFamily="18" charset="0"/>
                </a:rPr>
                <a:t>13.57%</a:t>
              </a:r>
              <a:r>
                <a:rPr lang="en-US" sz="2200" dirty="0">
                  <a:solidFill>
                    <a:srgbClr val="FFFFFF"/>
                  </a:solidFill>
                  <a:latin typeface="Times New Roman" panose="02020603050405020304" pitchFamily="18" charset="0"/>
                  <a:cs typeface="Times New Roman" panose="02020603050405020304" pitchFamily="18" charset="0"/>
                </a:rPr>
                <a:t> &amp; out of total yes is</a:t>
              </a:r>
              <a:r>
                <a:rPr lang="en-US" sz="2200" b="1" dirty="0">
                  <a:solidFill>
                    <a:srgbClr val="FFFFFF"/>
                  </a:solidFill>
                  <a:latin typeface="Times New Roman" panose="02020603050405020304" pitchFamily="18" charset="0"/>
                  <a:cs typeface="Times New Roman" panose="02020603050405020304" pitchFamily="18" charset="0"/>
                </a:rPr>
                <a:t> 4.77%.</a:t>
              </a: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Wingdings" panose="05000000000000000000" pitchFamily="2" charset="2"/>
                <a:buChar char="Ø"/>
              </a:pPr>
              <a:r>
                <a:rPr lang="en-US" sz="2400" b="1" u="sng" dirty="0">
                  <a:solidFill>
                    <a:srgbClr val="FFFFFF"/>
                  </a:solidFill>
                  <a:latin typeface="Times New Roman" panose="02020603050405020304" pitchFamily="18" charset="0"/>
                  <a:cs typeface="Times New Roman" panose="02020603050405020304" pitchFamily="18" charset="0"/>
                </a:rPr>
                <a:t>Deployment Phase: </a:t>
              </a:r>
            </a:p>
            <a:p>
              <a:pPr marL="342900" indent="-342900" algn="just">
                <a:lnSpc>
                  <a:spcPts val="2448"/>
                </a:lnSpc>
                <a:spcBef>
                  <a:spcPct val="0"/>
                </a:spcBef>
                <a:buFont typeface="Arial" panose="020B0604020202020204" pitchFamily="34" charset="0"/>
                <a:buChar char="•"/>
              </a:pPr>
              <a:endParaRPr lang="en-US" sz="24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400" u="sng" dirty="0" err="1">
                  <a:solidFill>
                    <a:srgbClr val="FFFFFF"/>
                  </a:solidFill>
                  <a:latin typeface="Times New Roman" panose="02020603050405020304" pitchFamily="18" charset="0"/>
                  <a:cs typeface="Times New Roman" panose="02020603050405020304" pitchFamily="18" charset="0"/>
                </a:rPr>
                <a:t>Poutcome</a:t>
              </a:r>
              <a:r>
                <a:rPr lang="en-US" sz="2400" u="sng" dirty="0">
                  <a:solidFill>
                    <a:srgbClr val="FFFFFF"/>
                  </a:solidFill>
                  <a:latin typeface="Times New Roman" panose="02020603050405020304" pitchFamily="18" charset="0"/>
                  <a:cs typeface="Times New Roman" panose="02020603050405020304" pitchFamily="18" charset="0"/>
                </a:rPr>
                <a:t>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Focusing on successful outcomes can leverage the high response rate of approximately 64.72%, while addressing failures may improve engagement among this segment, which exhibits a response rate of around 12.58%. Strategies for unknown outcomes and other responses should aim to enhance engagement and response rates, leveraging the observed response rates of approximately 9.16% and 16.67%.</a:t>
              </a:r>
            </a:p>
            <a:p>
              <a:pPr marL="342900" indent="-342900" algn="just">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a:p>
              <a:pPr marL="342900" indent="-342900" algn="just">
                <a:lnSpc>
                  <a:spcPts val="2448"/>
                </a:lnSpc>
                <a:spcBef>
                  <a:spcPct val="0"/>
                </a:spcBef>
                <a:buFont typeface="Arial" panose="020B0604020202020204" pitchFamily="34" charset="0"/>
                <a:buChar char="•"/>
              </a:pPr>
              <a:r>
                <a:rPr lang="en-US" sz="2400" u="sng" dirty="0">
                  <a:solidFill>
                    <a:srgbClr val="FFFFFF"/>
                  </a:solidFill>
                  <a:latin typeface="Times New Roman" panose="02020603050405020304" pitchFamily="18" charset="0"/>
                  <a:cs typeface="Times New Roman" panose="02020603050405020304" pitchFamily="18" charset="0"/>
                </a:rPr>
                <a:t>Education vs Response </a:t>
              </a:r>
              <a:r>
                <a:rPr lang="en-US" sz="2400" dirty="0">
                  <a:solidFill>
                    <a:srgbClr val="FFFFFF"/>
                  </a:solidFill>
                  <a:latin typeface="Times New Roman" panose="02020603050405020304" pitchFamily="18" charset="0"/>
                  <a:cs typeface="Times New Roman" panose="02020603050405020304" pitchFamily="18" charset="0"/>
                </a:rPr>
                <a:t>- </a:t>
              </a:r>
              <a:r>
                <a:rPr lang="en-US" sz="2200" dirty="0">
                  <a:solidFill>
                    <a:srgbClr val="FFFFFF"/>
                  </a:solidFill>
                  <a:latin typeface="Times New Roman" panose="02020603050405020304" pitchFamily="18" charset="0"/>
                  <a:cs typeface="Times New Roman" panose="02020603050405020304" pitchFamily="18" charset="0"/>
                </a:rPr>
                <a:t>Targeting customers with higher education backgrounds may enhance engagement and conversion rates, while personalized approaches may be required for those with lower education levels.</a:t>
              </a:r>
            </a:p>
            <a:p>
              <a:pPr marL="342900" indent="-342900">
                <a:lnSpc>
                  <a:spcPts val="2448"/>
                </a:lnSpc>
                <a:spcBef>
                  <a:spcPct val="0"/>
                </a:spcBef>
                <a:buFont typeface="Arial" panose="020B0604020202020204" pitchFamily="34" charset="0"/>
                <a:buChar char="•"/>
              </a:pPr>
              <a:endParaRPr lang="en-US" sz="2200" dirty="0">
                <a:solidFill>
                  <a:srgbClr val="FFFFFF"/>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12" name="Picture 11">
            <a:extLst>
              <a:ext uri="{FF2B5EF4-FFF2-40B4-BE49-F238E27FC236}">
                <a16:creationId xmlns:a16="http://schemas.microsoft.com/office/drawing/2014/main" id="{5874493A-0AEE-5957-8D7B-13FE67ED948B}"/>
              </a:ext>
            </a:extLst>
          </p:cNvPr>
          <p:cNvPicPr>
            <a:picLocks noChangeAspect="1"/>
          </p:cNvPicPr>
          <p:nvPr/>
        </p:nvPicPr>
        <p:blipFill>
          <a:blip r:embed="rId2"/>
          <a:stretch>
            <a:fillRect/>
          </a:stretch>
        </p:blipFill>
        <p:spPr>
          <a:xfrm>
            <a:off x="9677400" y="95250"/>
            <a:ext cx="4486275" cy="3352800"/>
          </a:xfrm>
          <a:prstGeom prst="rect">
            <a:avLst/>
          </a:prstGeom>
        </p:spPr>
      </p:pic>
      <p:pic>
        <p:nvPicPr>
          <p:cNvPr id="17" name="Picture 16">
            <a:extLst>
              <a:ext uri="{FF2B5EF4-FFF2-40B4-BE49-F238E27FC236}">
                <a16:creationId xmlns:a16="http://schemas.microsoft.com/office/drawing/2014/main" id="{FE96FE64-6C02-89DB-03AB-20DCB881938D}"/>
              </a:ext>
            </a:extLst>
          </p:cNvPr>
          <p:cNvPicPr>
            <a:picLocks noChangeAspect="1"/>
          </p:cNvPicPr>
          <p:nvPr/>
        </p:nvPicPr>
        <p:blipFill>
          <a:blip r:embed="rId3"/>
          <a:stretch>
            <a:fillRect/>
          </a:stretch>
        </p:blipFill>
        <p:spPr>
          <a:xfrm>
            <a:off x="13820775" y="95248"/>
            <a:ext cx="4486275" cy="3219451"/>
          </a:xfrm>
          <a:prstGeom prst="rect">
            <a:avLst/>
          </a:prstGeom>
        </p:spPr>
      </p:pic>
      <p:pic>
        <p:nvPicPr>
          <p:cNvPr id="19" name="Picture 18">
            <a:extLst>
              <a:ext uri="{FF2B5EF4-FFF2-40B4-BE49-F238E27FC236}">
                <a16:creationId xmlns:a16="http://schemas.microsoft.com/office/drawing/2014/main" id="{695D7281-1FD2-8D09-41DA-D6CF48D411EE}"/>
              </a:ext>
            </a:extLst>
          </p:cNvPr>
          <p:cNvPicPr>
            <a:picLocks noChangeAspect="1"/>
          </p:cNvPicPr>
          <p:nvPr/>
        </p:nvPicPr>
        <p:blipFill>
          <a:blip r:embed="rId4"/>
          <a:stretch>
            <a:fillRect/>
          </a:stretch>
        </p:blipFill>
        <p:spPr>
          <a:xfrm>
            <a:off x="9677399" y="3448050"/>
            <a:ext cx="4143375" cy="3067050"/>
          </a:xfrm>
          <a:prstGeom prst="rect">
            <a:avLst/>
          </a:prstGeom>
        </p:spPr>
      </p:pic>
      <p:pic>
        <p:nvPicPr>
          <p:cNvPr id="21" name="Picture 20">
            <a:extLst>
              <a:ext uri="{FF2B5EF4-FFF2-40B4-BE49-F238E27FC236}">
                <a16:creationId xmlns:a16="http://schemas.microsoft.com/office/drawing/2014/main" id="{4D6B1F03-4BBF-63E7-DD28-1A79E3BC9DA4}"/>
              </a:ext>
            </a:extLst>
          </p:cNvPr>
          <p:cNvPicPr>
            <a:picLocks noChangeAspect="1"/>
          </p:cNvPicPr>
          <p:nvPr/>
        </p:nvPicPr>
        <p:blipFill>
          <a:blip r:embed="rId5"/>
          <a:stretch>
            <a:fillRect/>
          </a:stretch>
        </p:blipFill>
        <p:spPr>
          <a:xfrm>
            <a:off x="13820774" y="3314700"/>
            <a:ext cx="4143375" cy="3352800"/>
          </a:xfrm>
          <a:prstGeom prst="rect">
            <a:avLst/>
          </a:prstGeom>
        </p:spPr>
      </p:pic>
      <p:pic>
        <p:nvPicPr>
          <p:cNvPr id="23" name="Picture 22">
            <a:extLst>
              <a:ext uri="{FF2B5EF4-FFF2-40B4-BE49-F238E27FC236}">
                <a16:creationId xmlns:a16="http://schemas.microsoft.com/office/drawing/2014/main" id="{C6769D06-3329-DE22-C9FF-5262BEB8605B}"/>
              </a:ext>
            </a:extLst>
          </p:cNvPr>
          <p:cNvPicPr>
            <a:picLocks noChangeAspect="1"/>
          </p:cNvPicPr>
          <p:nvPr/>
        </p:nvPicPr>
        <p:blipFill>
          <a:blip r:embed="rId6"/>
          <a:stretch>
            <a:fillRect/>
          </a:stretch>
        </p:blipFill>
        <p:spPr>
          <a:xfrm>
            <a:off x="9677400" y="6648450"/>
            <a:ext cx="4143374" cy="3514725"/>
          </a:xfrm>
          <a:prstGeom prst="rect">
            <a:avLst/>
          </a:prstGeom>
        </p:spPr>
      </p:pic>
      <p:pic>
        <p:nvPicPr>
          <p:cNvPr id="25" name="Picture 24">
            <a:extLst>
              <a:ext uri="{FF2B5EF4-FFF2-40B4-BE49-F238E27FC236}">
                <a16:creationId xmlns:a16="http://schemas.microsoft.com/office/drawing/2014/main" id="{80FE054D-90E8-CFD0-9EB6-E873F2C5910E}"/>
              </a:ext>
            </a:extLst>
          </p:cNvPr>
          <p:cNvPicPr>
            <a:picLocks noChangeAspect="1"/>
          </p:cNvPicPr>
          <p:nvPr/>
        </p:nvPicPr>
        <p:blipFill>
          <a:blip r:embed="rId7"/>
          <a:stretch>
            <a:fillRect/>
          </a:stretch>
        </p:blipFill>
        <p:spPr>
          <a:xfrm>
            <a:off x="13820773" y="6667499"/>
            <a:ext cx="4143374" cy="3495675"/>
          </a:xfrm>
          <a:prstGeom prst="rect">
            <a:avLst/>
          </a:prstGeom>
        </p:spPr>
      </p:pic>
    </p:spTree>
    <p:extLst>
      <p:ext uri="{BB962C8B-B14F-4D97-AF65-F5344CB8AC3E}">
        <p14:creationId xmlns:p14="http://schemas.microsoft.com/office/powerpoint/2010/main" val="2996168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31242</TotalTime>
  <Words>2689</Words>
  <Application>Microsoft Office PowerPoint</Application>
  <PresentationFormat>Custom</PresentationFormat>
  <Paragraphs>211</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Times New Roman</vt:lpstr>
      <vt:lpstr>League Spartan</vt:lpstr>
      <vt:lpstr>Poppins</vt:lpstr>
      <vt:lpstr>Poppins Bold</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cp:lastModifiedBy>Avinash Pawar</cp:lastModifiedBy>
  <cp:revision>155</cp:revision>
  <dcterms:created xsi:type="dcterms:W3CDTF">2006-08-16T00:00:00Z</dcterms:created>
  <dcterms:modified xsi:type="dcterms:W3CDTF">2024-03-29T15:15:19Z</dcterms:modified>
  <dc:identifier>DAFwp1phxeA</dc:identifier>
</cp:coreProperties>
</file>